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Helvetica Neue"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6" roundtripDataSignature="AMtx7mik0kAPDzGojuPVHfXuyQkp0vrg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09"/>
  </p:normalViewPr>
  <p:slideViewPr>
    <p:cSldViewPr snapToGrid="0">
      <p:cViewPr varScale="1">
        <p:scale>
          <a:sx n="53" d="100"/>
          <a:sy n="53" d="100"/>
        </p:scale>
        <p:origin x="1339"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b="1" u="none">
                <a:latin typeface="Calibri"/>
                <a:ea typeface="Calibri"/>
                <a:cs typeface="Calibri"/>
                <a:sym typeface="Calibri"/>
              </a:rPr>
              <a:t>Maori Pā</a:t>
            </a:r>
            <a:endParaRPr b="1" u="none">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NZ">
                <a:latin typeface="Calibri"/>
                <a:ea typeface="Calibri"/>
                <a:cs typeface="Calibri"/>
                <a:sym typeface="Calibri"/>
              </a:rPr>
              <a:t>What is a pā?</a:t>
            </a:r>
            <a:endParaRPr>
              <a:latin typeface="Calibri"/>
              <a:ea typeface="Calibri"/>
              <a:cs typeface="Calibri"/>
              <a:sym typeface="Calibri"/>
            </a:endParaRPr>
          </a:p>
          <a:p>
            <a:pPr marL="0" lvl="0" indent="0" algn="l" rtl="0">
              <a:spcBef>
                <a:spcPts val="0"/>
              </a:spcBef>
              <a:spcAft>
                <a:spcPts val="0"/>
              </a:spcAft>
              <a:buNone/>
            </a:pPr>
            <a:r>
              <a:rPr lang="en-NZ"/>
              <a:t>Juniors: The seniors visited a pā on Mrs Brown’s farm last week and learned so much about how Māori lived in pā a long time ago</a:t>
            </a:r>
            <a:endParaRPr/>
          </a:p>
          <a:p>
            <a:pPr marL="0" lvl="0" indent="0" algn="l" rtl="0">
              <a:spcBef>
                <a:spcPts val="0"/>
              </a:spcBef>
              <a:spcAft>
                <a:spcPts val="0"/>
              </a:spcAft>
              <a:buNone/>
            </a:pPr>
            <a:r>
              <a:rPr lang="en-NZ"/>
              <a:t>Seniors: Last week on Mrs Brown’s farm we learned so much about pā and how early Māori lived together there.  </a:t>
            </a:r>
            <a:endParaRPr/>
          </a:p>
          <a:p>
            <a:pPr marL="0" lvl="0" indent="0" algn="l" rtl="0">
              <a:spcBef>
                <a:spcPts val="0"/>
              </a:spcBef>
              <a:spcAft>
                <a:spcPts val="0"/>
              </a:spcAft>
              <a:buNone/>
            </a:pPr>
            <a:r>
              <a:rPr lang="en-NZ"/>
              <a:t>Q what do you remember about this?</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NZ">
                <a:latin typeface="Calibri"/>
                <a:ea typeface="Calibri"/>
                <a:cs typeface="Calibri"/>
                <a:sym typeface="Calibri"/>
              </a:rPr>
              <a:t>Structure of pā</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NZ">
                <a:latin typeface="Calibri"/>
                <a:ea typeface="Calibri"/>
                <a:cs typeface="Calibri"/>
                <a:sym typeface="Calibri"/>
              </a:rPr>
              <a:t>Food preservation on a pā</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NZ">
                <a:latin typeface="Calibri"/>
                <a:ea typeface="Calibri"/>
                <a:cs typeface="Calibri"/>
                <a:sym typeface="Calibri"/>
              </a:rPr>
              <a:t>Roles and responsibilities on a pā</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NZ">
                <a:latin typeface="Calibri"/>
                <a:ea typeface="Calibri"/>
                <a:cs typeface="Calibri"/>
                <a:sym typeface="Calibri"/>
              </a:rPr>
              <a:t>Differences and Similarities between responsibilities – Māori Pā and my home today (venn)</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3" name="Google Shape;16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sz="1200" b="0" i="0">
                <a:solidFill>
                  <a:schemeClr val="dk1"/>
                </a:solidFill>
                <a:latin typeface="Calibri"/>
                <a:ea typeface="Calibri"/>
                <a:cs typeface="Calibri"/>
                <a:sym typeface="Calibri"/>
              </a:rPr>
              <a:t>Taha (Maori calabashes made from the fruit of the gourd plant) for holding all types of food</a:t>
            </a:r>
            <a:endParaRPr>
              <a:latin typeface="Calibri"/>
              <a:ea typeface="Calibri"/>
              <a:cs typeface="Calibri"/>
              <a:sym typeface="Calibri"/>
            </a:endParaRPr>
          </a:p>
        </p:txBody>
      </p:sp>
      <p:sp>
        <p:nvSpPr>
          <p:cNvPr id="164" name="Google Shape;16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2" name="Google Shape;1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sz="1200" b="1" i="0">
                <a:solidFill>
                  <a:schemeClr val="dk1"/>
                </a:solidFill>
                <a:latin typeface="Calibri"/>
                <a:ea typeface="Calibri"/>
                <a:cs typeface="Calibri"/>
                <a:sym typeface="Calibri"/>
              </a:rPr>
              <a:t>Pōhā (bull kelp bags)</a:t>
            </a:r>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The outer skin of rimurapa (bull kelp) is airtight. Air is trapped in the honeycomb-like structure inside each blade. Food preserved inside a pōhā can be kept safely for up to two or three years.</a:t>
            </a:r>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Traditional pōhā (bull kelp bags) are still used today by South Island Māori to preserve many types of food, and to transport preserved food from one area to another.</a:t>
            </a:r>
            <a:endParaRPr/>
          </a:p>
          <a:p>
            <a:pPr marL="0" lvl="0" indent="0" algn="l" rtl="0">
              <a:spcBef>
                <a:spcPts val="0"/>
              </a:spcBef>
              <a:spcAft>
                <a:spcPts val="0"/>
              </a:spcAft>
              <a:buNone/>
            </a:pPr>
            <a:r>
              <a:rPr lang="en-NZ" sz="1200" b="1" i="0">
                <a:solidFill>
                  <a:schemeClr val="dk1"/>
                </a:solidFill>
                <a:latin typeface="Calibri"/>
                <a:ea typeface="Calibri"/>
                <a:cs typeface="Calibri"/>
                <a:sym typeface="Calibri"/>
              </a:rPr>
              <a:t>Making pōhā to store muttonbirds</a:t>
            </a:r>
            <a:endParaRPr sz="1200" b="1" i="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73" name="Google Shape;17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1" name="Google Shape;18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sz="1200" b="0" i="0">
                <a:solidFill>
                  <a:schemeClr val="dk1"/>
                </a:solidFill>
                <a:latin typeface="Calibri"/>
                <a:ea typeface="Calibri"/>
                <a:cs typeface="Calibri"/>
                <a:sym typeface="Calibri"/>
              </a:rPr>
              <a:t>The image looks across the river towards a steep hill crowned by the Alexandra Redoubt. Six Māori canoes are on the river and there is a raupō hut in the right foreground. A small hut and figures can be seen on the opposite bank. The redoubt has several buildings behind low walls, and a flagpole on which a flag flies.</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The 65th Regiment established the Alexandra Redoubt on a hill above the Waikato River as the invasion of Waikato began in July 1863. It was to be a base for control of the lower reaches of the river and protection of the supply lines of the invasion force.</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82" name="Google Shape;18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sz="1200" b="0" i="0">
                <a:solidFill>
                  <a:schemeClr val="dk1"/>
                </a:solidFill>
                <a:latin typeface="Calibri"/>
                <a:ea typeface="Calibri"/>
                <a:cs typeface="Calibri"/>
                <a:sym typeface="Calibri"/>
              </a:rPr>
              <a:t>The image looks across the river towards a steep hill crowned by the Alexandra Redoubt. Six Māori canoes are on the river and there is a raupō hut in the right foreground. A small hut and figures can be seen on the opposite bank. The redoubt has several buildings behind low walls, and a flagpole on which a flag flies.</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The 65th Regiment established the Alexandra Redoubt on a hill above the Waikato River as the invasion of Waikato began in July 1863. It was to be a base for control of the lower reaches of the river and protection of the supply lines of the invasion force.</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90" name="Google Shape;19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sz="1200" b="0" i="0">
                <a:solidFill>
                  <a:schemeClr val="dk1"/>
                </a:solidFill>
                <a:latin typeface="Calibri"/>
                <a:ea typeface="Calibri"/>
                <a:cs typeface="Calibri"/>
                <a:sym typeface="Calibri"/>
              </a:rPr>
              <a:t>Roles</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1" i="0">
                <a:solidFill>
                  <a:schemeClr val="dk1"/>
                </a:solidFill>
                <a:latin typeface="Calibri"/>
                <a:ea typeface="Calibri"/>
                <a:cs typeface="Calibri"/>
                <a:sym typeface="Calibri"/>
              </a:rPr>
              <a:t>Tāne</a:t>
            </a:r>
            <a:endParaRPr sz="1200" b="1"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NZ" sz="1200" b="0" i="0">
                <a:solidFill>
                  <a:schemeClr val="dk1"/>
                </a:solidFill>
                <a:latin typeface="Calibri"/>
                <a:ea typeface="Calibri"/>
                <a:cs typeface="Calibri"/>
                <a:sym typeface="Calibri"/>
              </a:rPr>
              <a:t>were responsible for felling trees, clearing ground for cultivation, planting, trapping birds and rats, digging fern roots, deep-sea fishing, canoe making, carving, stone-working, tattooing. warfare</a:t>
            </a:r>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Especially skilled individuals could become specialists (</a:t>
            </a:r>
            <a:r>
              <a:rPr lang="en-NZ" sz="1200" b="0" i="1">
                <a:solidFill>
                  <a:schemeClr val="dk1"/>
                </a:solidFill>
                <a:latin typeface="Calibri"/>
                <a:ea typeface="Calibri"/>
                <a:cs typeface="Calibri"/>
                <a:sym typeface="Calibri"/>
              </a:rPr>
              <a:t>tohunga</a:t>
            </a:r>
            <a:r>
              <a:rPr lang="en-NZ" sz="1200" b="0" i="0">
                <a:solidFill>
                  <a:schemeClr val="dk1"/>
                </a:solidFill>
                <a:latin typeface="Calibri"/>
                <a:ea typeface="Calibri"/>
                <a:cs typeface="Calibri"/>
                <a:sym typeface="Calibri"/>
              </a:rPr>
              <a:t> ) as carvers, builders, and raft makers. The Maori preferred to work cooperatively,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1" i="0">
                <a:solidFill>
                  <a:schemeClr val="dk1"/>
                </a:solidFill>
                <a:latin typeface="Calibri"/>
                <a:ea typeface="Calibri"/>
                <a:cs typeface="Calibri"/>
                <a:sym typeface="Calibri"/>
              </a:rPr>
              <a:t>Wāhine</a:t>
            </a:r>
            <a:endParaRPr sz="1200" b="1"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Were responsible for gathering, weeding, collecting firewood, carrying water, cooking, plaiting, and weaving. </a:t>
            </a:r>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Cooking was done by men and women.  Women prepare, men cook</a:t>
            </a:r>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Child rearing women mostly</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1" i="0">
                <a:solidFill>
                  <a:schemeClr val="dk1"/>
                </a:solidFill>
                <a:latin typeface="Calibri"/>
                <a:ea typeface="Calibri"/>
                <a:cs typeface="Calibri"/>
                <a:sym typeface="Calibri"/>
              </a:rPr>
              <a:t>Seasonal </a:t>
            </a:r>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Activities such as planting, harvesting, hunting birds, fishing and eeling were seasonal.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1" i="0">
                <a:solidFill>
                  <a:schemeClr val="dk1"/>
                </a:solidFill>
                <a:latin typeface="Calibri"/>
                <a:ea typeface="Calibri"/>
                <a:cs typeface="Calibri"/>
                <a:sym typeface="Calibri"/>
              </a:rPr>
              <a:t>Tamariki</a:t>
            </a:r>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Mostly related </a:t>
            </a:r>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Only Chiefs children attended school (whare wananga)</a:t>
            </a:r>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Children helped mums and dads in whatever their jobs were </a:t>
            </a:r>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Played a lot of games together</a:t>
            </a:r>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Were considered very special and were hardly ever – if ever reprimanded.</a:t>
            </a:r>
            <a:endParaRPr/>
          </a:p>
          <a:p>
            <a:pPr marL="0" lvl="0" indent="0" algn="l" rtl="0">
              <a:spcBef>
                <a:spcPts val="0"/>
              </a:spcBef>
              <a:spcAft>
                <a:spcPts val="0"/>
              </a:spcAft>
              <a:buNone/>
            </a:pPr>
            <a:r>
              <a:rPr lang="en-NZ"/>
              <a:t/>
            </a:r>
            <a:br>
              <a:rPr lang="en-NZ"/>
            </a:b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99" name="Google Shape;19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a:t>IF TIME - Response activity</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1" i="0">
                <a:solidFill>
                  <a:schemeClr val="dk1"/>
                </a:solidFill>
                <a:latin typeface="Calibri"/>
                <a:ea typeface="Calibri"/>
                <a:cs typeface="Calibri"/>
                <a:sym typeface="Calibri"/>
              </a:rPr>
              <a:t>Tāne</a:t>
            </a:r>
            <a:endParaRPr sz="1200" b="1"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were responsible for felling trees, clearing ground for cultivation, planting, trapping birds and rats, digging fern roots, deep-sea fishing, canoe making, carving, stone-working, tattooing.</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Women were responsible for gathering, weeding, collecting firewood, carrying water, cooking, plaiting, and weaving.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Especially skilled individuals could become specialists (</a:t>
            </a:r>
            <a:r>
              <a:rPr lang="en-NZ" sz="1200" b="0" i="1">
                <a:solidFill>
                  <a:schemeClr val="dk1"/>
                </a:solidFill>
                <a:latin typeface="Calibri"/>
                <a:ea typeface="Calibri"/>
                <a:cs typeface="Calibri"/>
                <a:sym typeface="Calibri"/>
              </a:rPr>
              <a:t>tohunga</a:t>
            </a:r>
            <a:r>
              <a:rPr lang="en-NZ" sz="1200" b="0" i="0">
                <a:solidFill>
                  <a:schemeClr val="dk1"/>
                </a:solidFill>
                <a:latin typeface="Calibri"/>
                <a:ea typeface="Calibri"/>
                <a:cs typeface="Calibri"/>
                <a:sym typeface="Calibri"/>
              </a:rPr>
              <a:t> ) as carvers, builders, and raft makers. The Maori preferred to work cooperatively,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Activities such as planting, harvesting, hunting birds, fishing and eeling were seasonal.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Some tasks, such as rat trapping, canoe building and warfare were largely done by men;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Cooking was done by men and women.  Women prepare, men cook</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weaving was done by women.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Child rearing women</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Tohunga were specialists in areas such as carving, tattooing, medicine, building and spiritual matters.</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Chiefs children attended school (whare wananga)</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Children helped mums and dads.  Were considered very special and were hardly ever – if ever reprimanded.</a:t>
            </a:r>
            <a:endParaRPr/>
          </a:p>
          <a:p>
            <a:pPr marL="0" lvl="0" indent="0" algn="l" rtl="0">
              <a:spcBef>
                <a:spcPts val="0"/>
              </a:spcBef>
              <a:spcAft>
                <a:spcPts val="0"/>
              </a:spcAft>
              <a:buNone/>
            </a:pPr>
            <a:r>
              <a:rPr lang="en-NZ"/>
              <a:t/>
            </a:r>
            <a:br>
              <a:rPr lang="en-NZ"/>
            </a:br>
            <a:endParaRPr>
              <a:latin typeface="Calibri"/>
              <a:ea typeface="Calibri"/>
              <a:cs typeface="Calibri"/>
              <a:sym typeface="Calibri"/>
            </a:endParaRPr>
          </a:p>
        </p:txBody>
      </p:sp>
      <p:sp>
        <p:nvSpPr>
          <p:cNvPr id="209" name="Google Shape;20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sz="1200" b="1" i="0">
                <a:solidFill>
                  <a:schemeClr val="dk1"/>
                </a:solidFill>
                <a:latin typeface="Calibri"/>
                <a:ea typeface="Calibri"/>
                <a:cs typeface="Calibri"/>
                <a:sym typeface="Calibri"/>
              </a:rPr>
              <a:t>More than 6000 pa sites are known throughout NZ</a:t>
            </a:r>
            <a:endParaRPr/>
          </a:p>
          <a:p>
            <a:pPr marL="0" lvl="0" indent="0" algn="l" rtl="0">
              <a:spcBef>
                <a:spcPts val="0"/>
              </a:spcBef>
              <a:spcAft>
                <a:spcPts val="0"/>
              </a:spcAft>
              <a:buNone/>
            </a:pPr>
            <a:endParaRPr sz="1200" b="1" i="0">
              <a:solidFill>
                <a:schemeClr val="dk1"/>
              </a:solidFill>
              <a:latin typeface="Calibri"/>
              <a:ea typeface="Calibri"/>
              <a:cs typeface="Calibri"/>
              <a:sym typeface="Calibri"/>
            </a:endParaRPr>
          </a:p>
          <a:p>
            <a:pPr marL="0" lvl="0" indent="0" algn="l" rtl="0">
              <a:spcBef>
                <a:spcPts val="0"/>
              </a:spcBef>
              <a:spcAft>
                <a:spcPts val="0"/>
              </a:spcAft>
              <a:buNone/>
            </a:pPr>
            <a:r>
              <a:rPr lang="en-NZ" sz="1200" i="0">
                <a:solidFill>
                  <a:schemeClr val="dk1"/>
                </a:solidFill>
              </a:rPr>
              <a:t>Size depended on population. The majority of pa in New Zealand were built before the arrival of the European and ranged in size from tiny fortified homes to huge complexes covering many hectares.</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The frame of the homes were constructed from light poles packed with tightly bundled grass, wiwi - reed, or raupo. </a:t>
            </a:r>
            <a:endParaRPr/>
          </a:p>
          <a:p>
            <a:pPr marL="0" lvl="0" indent="0" algn="l" rtl="0">
              <a:spcBef>
                <a:spcPts val="0"/>
              </a:spcBef>
              <a:spcAft>
                <a:spcPts val="0"/>
              </a:spcAft>
              <a:buNone/>
            </a:pPr>
            <a:r>
              <a:rPr lang="en-NZ" sz="1200" i="0">
                <a:solidFill>
                  <a:schemeClr val="dk1"/>
                </a:solidFill>
              </a:rPr>
              <a:t>Walls were sometimes made of tree-trunks or ferns, while roofs were thatched or covered with totara bark. Some pa had larger houses, which probably belonged to chiefs and would also serve as assembly places for the community.</a:t>
            </a:r>
            <a:endParaRPr sz="1200" i="0">
              <a:solidFill>
                <a:schemeClr val="dk1"/>
              </a:solidFill>
            </a:endParaRPr>
          </a:p>
          <a:p>
            <a:pPr marL="0" lvl="0" indent="0" algn="l" rtl="0">
              <a:spcBef>
                <a:spcPts val="0"/>
              </a:spcBef>
              <a:spcAft>
                <a:spcPts val="0"/>
              </a:spcAft>
              <a:buNone/>
            </a:pP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r>
              <a:rPr lang="en-NZ" sz="1200" i="0">
                <a:solidFill>
                  <a:schemeClr val="dk1"/>
                </a:solidFill>
              </a:rPr>
              <a:t/>
            </a:r>
            <a:br>
              <a:rPr lang="en-NZ" sz="1200" i="0">
                <a:solidFill>
                  <a:schemeClr val="dk1"/>
                </a:solidFill>
              </a:rPr>
            </a:br>
            <a:endParaRPr/>
          </a:p>
        </p:txBody>
      </p:sp>
      <p:sp>
        <p:nvSpPr>
          <p:cNvPr id="93" name="Google Shape;9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sz="1200" i="0">
                <a:solidFill>
                  <a:schemeClr val="dk1"/>
                </a:solidFill>
              </a:rPr>
              <a:t>At the time of the first fighting between Maori and British forces in the 1840s, many English people, believed that Maori were primitive savages with little knowledge of military technology or modern warfare. However, the ingeniously constructed fortified pa that British soldiers encountered left the colonial soldiers in no doubt that Maori military engineering was highly sophisticated and effective.</a:t>
            </a:r>
            <a:br>
              <a:rPr lang="en-NZ" sz="1200" i="0">
                <a:solidFill>
                  <a:schemeClr val="dk1"/>
                </a:solidFill>
              </a:rPr>
            </a:br>
            <a:r>
              <a:rPr lang="en-NZ" sz="1200" i="0">
                <a:solidFill>
                  <a:schemeClr val="dk1"/>
                </a:solidFill>
              </a:rPr>
              <a:t/>
            </a:r>
            <a:br>
              <a:rPr lang="en-NZ" sz="1200" i="0">
                <a:solidFill>
                  <a:schemeClr val="dk1"/>
                </a:solidFill>
              </a:rPr>
            </a:br>
            <a:endParaRPr>
              <a:latin typeface="Calibri"/>
              <a:ea typeface="Calibri"/>
              <a:cs typeface="Calibri"/>
              <a:sym typeface="Calibri"/>
            </a:endParaRPr>
          </a:p>
        </p:txBody>
      </p:sp>
      <p:sp>
        <p:nvSpPr>
          <p:cNvPr id="103" name="Google Shape;10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sz="1200" b="0" i="0">
                <a:solidFill>
                  <a:schemeClr val="dk1"/>
                </a:solidFill>
                <a:latin typeface="Calibri"/>
                <a:ea typeface="Calibri"/>
                <a:cs typeface="Calibri"/>
                <a:sym typeface="Calibri"/>
              </a:rPr>
              <a:t>Maori main defence in a Pā was the use of earth ramparts (or terraced hillsides), topped with stakes or wicker barriers.</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Traditional pā were fortified positions designed to defend inhabitants with a mix of earthworks, palisades and excellent natural defences.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These pā were designed to defend against war parties armed with all types of weapons: short clubs of wood, bone or stone, longer wooden weapons, and spears of several different varieties.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1" i="0">
                <a:solidFill>
                  <a:schemeClr val="dk1"/>
                </a:solidFill>
                <a:latin typeface="Calibri"/>
                <a:ea typeface="Calibri"/>
                <a:cs typeface="Calibri"/>
                <a:sym typeface="Calibri"/>
              </a:rPr>
              <a:t>Cleverly constructed stockades that surrounded pa enabled those inside the pa to fire outside. </a:t>
            </a:r>
            <a:endParaRPr/>
          </a:p>
          <a:p>
            <a:pPr marL="0" lvl="0" indent="0" algn="l" rtl="0">
              <a:spcBef>
                <a:spcPts val="0"/>
              </a:spcBef>
              <a:spcAft>
                <a:spcPts val="0"/>
              </a:spcAft>
              <a:buNone/>
            </a:pPr>
            <a:r>
              <a:rPr lang="en-NZ" sz="1200" b="1" i="0">
                <a:solidFill>
                  <a:schemeClr val="dk1"/>
                </a:solidFill>
                <a:latin typeface="Calibri"/>
                <a:ea typeface="Calibri"/>
                <a:cs typeface="Calibri"/>
                <a:sym typeface="Calibri"/>
              </a:rPr>
              <a:t>Rua (underground bunkers) in the interior of the pa minimised the effects of enemy artillery fire, and cleverly placed harakeke (flax) screens outside the outer palisades (sharpened wooden stakes) absorbed enemy fire and hid damage to the main defences.</a:t>
            </a:r>
            <a:br>
              <a:rPr lang="en-NZ" sz="1200" b="1" i="0">
                <a:solidFill>
                  <a:schemeClr val="dk1"/>
                </a:solidFill>
                <a:latin typeface="Calibri"/>
                <a:ea typeface="Calibri"/>
                <a:cs typeface="Calibri"/>
                <a:sym typeface="Calibri"/>
              </a:rPr>
            </a:br>
            <a:r>
              <a:rPr lang="en-NZ" sz="1200" b="1" i="0">
                <a:solidFill>
                  <a:schemeClr val="dk1"/>
                </a:solidFill>
                <a:latin typeface="Calibri"/>
                <a:ea typeface="Calibri"/>
                <a:cs typeface="Calibri"/>
                <a:sym typeface="Calibri"/>
              </a:rPr>
              <a:t/>
            </a:r>
            <a:br>
              <a:rPr lang="en-NZ" sz="1200" b="1" i="0">
                <a:solidFill>
                  <a:schemeClr val="dk1"/>
                </a:solidFill>
                <a:latin typeface="Calibri"/>
                <a:ea typeface="Calibri"/>
                <a:cs typeface="Calibri"/>
                <a:sym typeface="Calibri"/>
              </a:rPr>
            </a:br>
            <a:r>
              <a:rPr lang="en-NZ" sz="1200" b="1" i="0">
                <a:solidFill>
                  <a:schemeClr val="dk1"/>
                </a:solidFill>
                <a:latin typeface="Calibri"/>
                <a:ea typeface="Calibri"/>
                <a:cs typeface="Calibri"/>
                <a:sym typeface="Calibri"/>
              </a:rPr>
              <a:t>70 british soliders killed when they tried to take over Pā – very few Māori fatalities.</a:t>
            </a:r>
            <a:endParaRPr/>
          </a:p>
          <a:p>
            <a:pPr marL="0" lvl="0" indent="0" algn="l" rtl="0">
              <a:spcBef>
                <a:spcPts val="0"/>
              </a:spcBef>
              <a:spcAft>
                <a:spcPts val="0"/>
              </a:spcAft>
              <a:buNone/>
            </a:pPr>
            <a:r>
              <a:rPr lang="en-NZ" sz="1200" b="1" i="0">
                <a:solidFill>
                  <a:schemeClr val="dk1"/>
                </a:solidFill>
                <a:latin typeface="Calibri"/>
                <a:ea typeface="Calibri"/>
                <a:cs typeface="Calibri"/>
                <a:sym typeface="Calibri"/>
              </a:rPr>
              <a:t/>
            </a:r>
            <a:br>
              <a:rPr lang="en-NZ" sz="1200" b="1" i="0">
                <a:solidFill>
                  <a:schemeClr val="dk1"/>
                </a:solidFill>
                <a:latin typeface="Calibri"/>
                <a:ea typeface="Calibri"/>
                <a:cs typeface="Calibri"/>
                <a:sym typeface="Calibri"/>
              </a:rPr>
            </a:br>
            <a:r>
              <a:rPr lang="en-NZ" sz="1200" b="1" i="0">
                <a:solidFill>
                  <a:schemeClr val="dk1"/>
                </a:solidFill>
                <a:latin typeface="Calibri"/>
                <a:ea typeface="Calibri"/>
                <a:cs typeface="Calibri"/>
                <a:sym typeface="Calibri"/>
              </a:rPr>
              <a:t>While the pa of the nineteenth century had impressive fortifications, there is no evidence to suggest that the earliest pa in New Zealand, dating to before 1500, had any fortifications at all. </a:t>
            </a:r>
            <a:br>
              <a:rPr lang="en-NZ" sz="1200" b="1" i="0">
                <a:solidFill>
                  <a:schemeClr val="dk1"/>
                </a:solidFill>
                <a:latin typeface="Calibri"/>
                <a:ea typeface="Calibri"/>
                <a:cs typeface="Calibri"/>
                <a:sym typeface="Calibri"/>
              </a:rPr>
            </a:br>
            <a:r>
              <a:rPr lang="en-NZ" sz="1200" b="1" i="0">
                <a:solidFill>
                  <a:schemeClr val="dk1"/>
                </a:solidFill>
                <a:latin typeface="Calibri"/>
                <a:ea typeface="Calibri"/>
                <a:cs typeface="Calibri"/>
                <a:sym typeface="Calibri"/>
              </a:rPr>
              <a:t/>
            </a:r>
            <a:br>
              <a:rPr lang="en-NZ" sz="1200" b="1" i="0">
                <a:solidFill>
                  <a:schemeClr val="dk1"/>
                </a:solidFill>
                <a:latin typeface="Calibri"/>
                <a:ea typeface="Calibri"/>
                <a:cs typeface="Calibri"/>
                <a:sym typeface="Calibri"/>
              </a:rPr>
            </a:br>
            <a:r>
              <a:rPr lang="en-NZ" sz="1200" b="1" i="0">
                <a:solidFill>
                  <a:schemeClr val="dk1"/>
                </a:solidFill>
                <a:latin typeface="Calibri"/>
                <a:ea typeface="Calibri"/>
                <a:cs typeface="Calibri"/>
                <a:sym typeface="Calibri"/>
              </a:rPr>
              <a:t/>
            </a:r>
            <a:br>
              <a:rPr lang="en-NZ" sz="1200" b="1" i="0">
                <a:solidFill>
                  <a:schemeClr val="dk1"/>
                </a:solidFill>
                <a:latin typeface="Calibri"/>
                <a:ea typeface="Calibri"/>
                <a:cs typeface="Calibri"/>
                <a:sym typeface="Calibri"/>
              </a:rPr>
            </a:br>
            <a:endParaRPr>
              <a:latin typeface="Calibri"/>
              <a:ea typeface="Calibri"/>
              <a:cs typeface="Calibri"/>
              <a:sym typeface="Calibri"/>
            </a:endParaRPr>
          </a:p>
        </p:txBody>
      </p:sp>
      <p:sp>
        <p:nvSpPr>
          <p:cNvPr id="109" name="Google Shape;10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sz="1200" b="1" i="0">
                <a:solidFill>
                  <a:schemeClr val="dk1"/>
                </a:solidFill>
                <a:latin typeface="Calibri"/>
                <a:ea typeface="Calibri"/>
                <a:cs typeface="Calibri"/>
                <a:sym typeface="Calibri"/>
              </a:rPr>
              <a:t/>
            </a:r>
            <a:br>
              <a:rPr lang="en-NZ" sz="1200" b="1" i="0">
                <a:solidFill>
                  <a:schemeClr val="dk1"/>
                </a:solidFill>
                <a:latin typeface="Calibri"/>
                <a:ea typeface="Calibri"/>
                <a:cs typeface="Calibri"/>
                <a:sym typeface="Calibri"/>
              </a:rPr>
            </a:br>
            <a:r>
              <a:rPr lang="en-NZ" sz="1200" b="1" i="0">
                <a:solidFill>
                  <a:schemeClr val="dk1"/>
                </a:solidFill>
                <a:latin typeface="Calibri"/>
                <a:ea typeface="Calibri"/>
                <a:cs typeface="Calibri"/>
                <a:sym typeface="Calibri"/>
              </a:rPr>
              <a:t>The size of whare in pā were small unless you were a chief.</a:t>
            </a:r>
            <a:endParaRPr b="1"/>
          </a:p>
          <a:p>
            <a:pPr marL="0" lvl="0" indent="0" algn="l" rtl="0">
              <a:spcBef>
                <a:spcPts val="0"/>
              </a:spcBef>
              <a:spcAft>
                <a:spcPts val="0"/>
              </a:spcAft>
              <a:buNone/>
            </a:pPr>
            <a:r>
              <a:rPr lang="en-NZ" sz="1200" b="1" i="0">
                <a:solidFill>
                  <a:schemeClr val="dk1"/>
                </a:solidFill>
                <a:latin typeface="Calibri"/>
                <a:ea typeface="Calibri"/>
                <a:cs typeface="Calibri"/>
                <a:sym typeface="Calibri"/>
              </a:rPr>
              <a:t>Many whare were built partway in the ground to keep warm during winter</a:t>
            </a:r>
            <a:endParaRPr b="1"/>
          </a:p>
          <a:p>
            <a:pPr marL="0" lvl="0" indent="0" algn="l" rtl="0">
              <a:spcBef>
                <a:spcPts val="0"/>
              </a:spcBef>
              <a:spcAft>
                <a:spcPts val="0"/>
              </a:spcAft>
              <a:buNone/>
            </a:pPr>
            <a:r>
              <a:rPr lang="en-NZ" sz="1200" b="1" i="0">
                <a:solidFill>
                  <a:schemeClr val="dk1"/>
                </a:solidFill>
                <a:latin typeface="Calibri"/>
                <a:ea typeface="Calibri"/>
                <a:cs typeface="Calibri"/>
                <a:sym typeface="Calibri"/>
              </a:rPr>
              <a:t>They all had a fireplace inside</a:t>
            </a:r>
            <a:endParaRPr b="1"/>
          </a:p>
          <a:p>
            <a:pPr marL="0" lvl="0" indent="0" algn="l" rtl="0">
              <a:spcBef>
                <a:spcPts val="0"/>
              </a:spcBef>
              <a:spcAft>
                <a:spcPts val="0"/>
              </a:spcAft>
              <a:buNone/>
            </a:pPr>
            <a:endParaRPr sz="1200" b="1" i="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19" name="Google Shape;11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sz="1200" b="0" i="0">
                <a:solidFill>
                  <a:schemeClr val="dk1"/>
                </a:solidFill>
                <a:latin typeface="Calibri"/>
                <a:ea typeface="Calibri"/>
                <a:cs typeface="Calibri"/>
                <a:sym typeface="Calibri"/>
              </a:rPr>
              <a:t>By the end of the 18</a:t>
            </a:r>
            <a:r>
              <a:rPr lang="en-NZ" sz="1200" b="0" i="0" baseline="30000">
                <a:solidFill>
                  <a:schemeClr val="dk1"/>
                </a:solidFill>
                <a:latin typeface="Calibri"/>
                <a:ea typeface="Calibri"/>
                <a:cs typeface="Calibri"/>
                <a:sym typeface="Calibri"/>
              </a:rPr>
              <a:t>th</a:t>
            </a:r>
            <a:r>
              <a:rPr lang="en-NZ" sz="1200" b="0" i="0">
                <a:solidFill>
                  <a:schemeClr val="dk1"/>
                </a:solidFill>
                <a:latin typeface="Calibri"/>
                <a:ea typeface="Calibri"/>
                <a:cs typeface="Calibri"/>
                <a:sym typeface="Calibri"/>
              </a:rPr>
              <a:t> century, most communities in northern New Zealand maintained at least one pā in a state of readiness.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Some pā were also substantial villages and home to sizable populations. Others functioned more like refuges or fortified food stores. The people would live in a kainga close by, and use their pā for ceremonial reasons or for shelter when an attack was imminent.</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NZ" sz="1200" b="0" i="0">
                <a:solidFill>
                  <a:schemeClr val="dk1"/>
                </a:solidFill>
                <a:latin typeface="Calibri"/>
                <a:ea typeface="Calibri"/>
                <a:cs typeface="Calibri"/>
                <a:sym typeface="Calibri"/>
              </a:rPr>
              <a:t>Pā were built on hills, forests (some like tree huts), swamps, open land (south Island)</a:t>
            </a:r>
            <a:endParaRPr/>
          </a:p>
          <a:p>
            <a:pPr marL="0" lvl="0" indent="0" algn="l" rtl="0">
              <a:spcBef>
                <a:spcPts val="0"/>
              </a:spcBef>
              <a:spcAft>
                <a:spcPts val="0"/>
              </a:spcAft>
              <a:buNone/>
            </a:pPr>
            <a:r>
              <a:rPr lang="en-NZ"/>
              <a:t/>
            </a:r>
            <a:br>
              <a:rPr lang="en-NZ"/>
            </a:br>
            <a:endParaRPr>
              <a:latin typeface="Calibri"/>
              <a:ea typeface="Calibri"/>
              <a:cs typeface="Calibri"/>
              <a:sym typeface="Calibri"/>
            </a:endParaRPr>
          </a:p>
        </p:txBody>
      </p:sp>
      <p:sp>
        <p:nvSpPr>
          <p:cNvPr id="129" name="Google Shape;12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NZ" sz="1200" b="0" i="0">
                <a:solidFill>
                  <a:schemeClr val="dk1"/>
                </a:solidFill>
                <a:latin typeface="Calibri"/>
                <a:ea typeface="Calibri"/>
                <a:cs typeface="Calibri"/>
                <a:sym typeface="Calibri"/>
              </a:rPr>
              <a:t>Food Storage 1</a:t>
            </a:r>
            <a:endParaRPr/>
          </a:p>
          <a:p>
            <a:pPr marL="0" marR="0" lvl="0"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NZ" sz="1200" b="0" i="0">
                <a:solidFill>
                  <a:schemeClr val="dk1"/>
                </a:solidFill>
                <a:latin typeface="Calibri"/>
                <a:ea typeface="Calibri"/>
                <a:cs typeface="Calibri"/>
                <a:sym typeface="Calibri"/>
              </a:rPr>
              <a:t>Most pā had houses and food storage facilities within the defences. Early European missionaries record pā containing one hundred or two hundred houses, but most pā would have had far less accommodation than that. Some of the so-called “houses” were actually covered food-storage pits. Food, especially kumara (sweet potato), was often stored inside the defences of the pā. There were two reasons for this: to protect the invaluable winter food supply and to provide sustenance in case of a siege</a:t>
            </a:r>
            <a:endParaRPr/>
          </a:p>
        </p:txBody>
      </p:sp>
      <p:sp>
        <p:nvSpPr>
          <p:cNvPr id="139" name="Google Shape;13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a:t>Pātaka – Maori store houses (seniors, we talked about this last week during kapa haka)</a:t>
            </a:r>
            <a:endParaRPr/>
          </a:p>
          <a:p>
            <a:pPr marL="0" lvl="0" indent="0" algn="l" rtl="0">
              <a:spcBef>
                <a:spcPts val="0"/>
              </a:spcBef>
              <a:spcAft>
                <a:spcPts val="0"/>
              </a:spcAft>
              <a:buNone/>
            </a:pPr>
            <a:endParaRPr/>
          </a:p>
          <a:p>
            <a:pPr marL="0" lvl="0" indent="0" algn="l" rtl="0">
              <a:spcBef>
                <a:spcPts val="0"/>
              </a:spcBef>
              <a:spcAft>
                <a:spcPts val="0"/>
              </a:spcAft>
              <a:buNone/>
            </a:pPr>
            <a:r>
              <a:rPr lang="en-NZ"/>
              <a:t>Door size - why so small?</a:t>
            </a:r>
            <a:endParaRPr/>
          </a:p>
          <a:p>
            <a:pPr marL="0" lvl="0" indent="0" algn="l" rtl="0">
              <a:spcBef>
                <a:spcPts val="0"/>
              </a:spcBef>
              <a:spcAft>
                <a:spcPts val="0"/>
              </a:spcAft>
              <a:buNone/>
            </a:pPr>
            <a:endParaRPr/>
          </a:p>
          <a:p>
            <a:pPr marL="0" lvl="0" indent="0" algn="l" rtl="0">
              <a:spcBef>
                <a:spcPts val="0"/>
              </a:spcBef>
              <a:spcAft>
                <a:spcPts val="0"/>
              </a:spcAft>
              <a:buNone/>
            </a:pPr>
            <a:r>
              <a:rPr lang="en-NZ"/>
              <a:t>On stilts to protect food from pests and animals</a:t>
            </a:r>
            <a:endParaRPr/>
          </a:p>
        </p:txBody>
      </p:sp>
      <p:sp>
        <p:nvSpPr>
          <p:cNvPr id="147" name="Google Shape;14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NZ"/>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sz="1200">
                <a:solidFill>
                  <a:schemeClr val="dk1"/>
                </a:solidFill>
                <a:latin typeface="Calibri"/>
                <a:ea typeface="Calibri"/>
                <a:cs typeface="Calibri"/>
                <a:sym typeface="Calibri"/>
              </a:rPr>
              <a:t>Kumara storage - seniors we talked about this last week during kapa haka and while we were on our hikoi at Mrs Brown</a:t>
            </a:r>
            <a:r>
              <a:rPr lang="en-NZ"/>
              <a:t>’s farm</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NZ" sz="1200">
                <a:solidFill>
                  <a:schemeClr val="dk1"/>
                </a:solidFill>
                <a:latin typeface="Calibri"/>
                <a:ea typeface="Calibri"/>
                <a:cs typeface="Calibri"/>
                <a:sym typeface="Calibri"/>
              </a:rPr>
              <a:t>In the ground</a:t>
            </a:r>
            <a:endParaRPr/>
          </a:p>
          <a:p>
            <a:pPr marL="0" lvl="0" indent="0" algn="l" rtl="0">
              <a:spcBef>
                <a:spcPts val="0"/>
              </a:spcBef>
              <a:spcAft>
                <a:spcPts val="0"/>
              </a:spcAft>
              <a:buNone/>
            </a:pPr>
            <a:endParaRPr>
              <a:latin typeface="Calibri"/>
              <a:ea typeface="Calibri"/>
              <a:cs typeface="Calibri"/>
              <a:sym typeface="Calibri"/>
            </a:endParaRPr>
          </a:p>
        </p:txBody>
      </p:sp>
      <p:sp>
        <p:nvSpPr>
          <p:cNvPr id="154" name="Google Shape;15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NZ"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transition>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transition>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transitio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transition>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transition>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transition>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transition>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transitio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transitio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transition>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onsmaps.com/maoripa.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s://teara.govt.nz/en/photograph/11956/pai-kanohi-with-calabashes"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2.png"/><Relationship Id="rId7" Type="http://schemas.openxmlformats.org/officeDocument/2006/relationships/hyperlink" Target="https://teara.govt.nz/en/photograph/25761/poha-contain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folksong.org.nz/te_manu_titi/index.html"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hyperlink" Target="https://nzhistory.govt.nz/media/photo/alexandra-redoubt-tuakau"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https://www.eventfinda.co.nz/venue/alexandra-redoubt-pirongia"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mp.natlib.govt.nz/detail/?id=11977&amp;l=mi"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thelensflare.com/imgs/maori-pa-2_37933.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tangatawhenua16.wixsite.com/the-first-ones-blog/single-post/2016/09/15/Sidestep-Fortified-Pa" TargetMode="External"/><Relationship Id="rId5" Type="http://schemas.openxmlformats.org/officeDocument/2006/relationships/hyperlink" Target="https://teara.govt.nz/en/photograph/34866/baskets-of-knowledge-nga-kete-e-toru"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pictureitso.blogspot.com/2014/09/pre-european-life-in-new-zealand.html" TargetMode="External"/><Relationship Id="rId5" Type="http://schemas.openxmlformats.org/officeDocument/2006/relationships/hyperlink" Target="https://teara.govt.nz/en/photograph/34866/baskets-of-knowledge-nga-kete-e-toru"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whenuaviz.landcareresearch.co.nz/Search/DigitalNZSearch?placeName=Kainga"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donsmaps.com/maoripa.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s://teara.govt.nz/en/photograph/37856/hinana-ki-uta-hinana-ki-ta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mp.natlib.govt.nz/detail/?id=37830&amp;l=mi"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Image result for maori pa">
            <a:hlinkClick r:id="rId3"/>
          </p:cNvPr>
          <p:cNvPicPr preferRelativeResize="0"/>
          <p:nvPr/>
        </p:nvPicPr>
        <p:blipFill rotWithShape="1">
          <a:blip r:embed="rId4">
            <a:alphaModFix/>
          </a:blip>
          <a:srcRect/>
          <a:stretch/>
        </p:blipFill>
        <p:spPr>
          <a:xfrm>
            <a:off x="114300" y="254000"/>
            <a:ext cx="8988833" cy="6176683"/>
          </a:xfrm>
          <a:prstGeom prst="rect">
            <a:avLst/>
          </a:prstGeom>
          <a:noFill/>
          <a:ln>
            <a:noFill/>
          </a:ln>
        </p:spPr>
      </p:pic>
    </p:spTree>
  </p:cSld>
  <p:clrMapOvr>
    <a:masterClrMapping/>
  </p:clrMapOvr>
  <p:transitio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457200" y="274638"/>
            <a:ext cx="8229600" cy="13255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NZ" b="1">
                <a:solidFill>
                  <a:srgbClr val="66CCFF"/>
                </a:solidFill>
                <a:latin typeface="Calibri"/>
                <a:ea typeface="Calibri"/>
                <a:cs typeface="Calibri"/>
                <a:sym typeface="Calibri"/>
              </a:rPr>
              <a:t>Māori success as Māori vs </a:t>
            </a:r>
            <a:br>
              <a:rPr lang="en-NZ" b="1">
                <a:solidFill>
                  <a:srgbClr val="66CCFF"/>
                </a:solidFill>
                <a:latin typeface="Calibri"/>
                <a:ea typeface="Calibri"/>
                <a:cs typeface="Calibri"/>
                <a:sym typeface="Calibri"/>
              </a:rPr>
            </a:br>
            <a:r>
              <a:rPr lang="en-NZ" b="1">
                <a:solidFill>
                  <a:srgbClr val="66CCFF"/>
                </a:solidFill>
                <a:latin typeface="Calibri"/>
                <a:ea typeface="Calibri"/>
                <a:cs typeface="Calibri"/>
                <a:sym typeface="Calibri"/>
              </a:rPr>
              <a:t>Successful Māori</a:t>
            </a:r>
            <a:endParaRPr/>
          </a:p>
        </p:txBody>
      </p:sp>
      <p:sp>
        <p:nvSpPr>
          <p:cNvPr id="167" name="Google Shape;167;p10"/>
          <p:cNvSpPr txBox="1"/>
          <p:nvPr/>
        </p:nvSpPr>
        <p:spPr>
          <a:xfrm>
            <a:off x="598555" y="1103506"/>
            <a:ext cx="8611745" cy="507831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NZ" sz="2000" b="0" i="0" u="none" strike="noStrike" cap="none">
                <a:solidFill>
                  <a:schemeClr val="dk1"/>
                </a:solidFill>
                <a:latin typeface="Calibri"/>
                <a:ea typeface="Calibri"/>
                <a:cs typeface="Calibri"/>
                <a:sym typeface="Calibri"/>
              </a:rPr>
              <a:t>  Enable Māori to live ‘as Maori’ </a:t>
            </a:r>
            <a:endParaRPr/>
          </a:p>
          <a:p>
            <a:pPr marL="457200" marR="0" lvl="0" indent="-457200" algn="l" rtl="0">
              <a:spcBef>
                <a:spcPts val="0"/>
              </a:spcBef>
              <a:spcAft>
                <a:spcPts val="0"/>
              </a:spcAft>
              <a:buClr>
                <a:schemeClr val="dk1"/>
              </a:buClr>
              <a:buSzPts val="2000"/>
              <a:buFont typeface="Arial"/>
              <a:buChar char="•"/>
            </a:pPr>
            <a:r>
              <a:rPr lang="en-NZ" sz="2000" b="0" i="0" u="none" strike="noStrike" cap="none">
                <a:solidFill>
                  <a:schemeClr val="dk1"/>
                </a:solidFill>
                <a:latin typeface="Calibri"/>
                <a:ea typeface="Calibri"/>
                <a:cs typeface="Calibri"/>
                <a:sym typeface="Calibri"/>
              </a:rPr>
              <a:t>Enable Māori to actively participate as members of Maori society </a:t>
            </a:r>
            <a:endParaRPr sz="2000" b="0" i="0" u="none" strike="noStrike" cap="none">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000"/>
              <a:buFont typeface="Arial"/>
              <a:buChar char="•"/>
            </a:pPr>
            <a:r>
              <a:rPr lang="en-NZ" sz="2000" b="0" i="0" u="none" strike="noStrike" cap="none">
                <a:solidFill>
                  <a:schemeClr val="dk1"/>
                </a:solidFill>
                <a:latin typeface="Calibri"/>
                <a:ea typeface="Calibri"/>
                <a:cs typeface="Calibri"/>
                <a:sym typeface="Calibri"/>
              </a:rPr>
              <a:t>contribute meaningfully to its development. </a:t>
            </a:r>
            <a:endParaRPr/>
          </a:p>
          <a:p>
            <a:pPr marL="457200" marR="0" lvl="0" indent="-457200" algn="l" rtl="0">
              <a:spcBef>
                <a:spcPts val="0"/>
              </a:spcBef>
              <a:spcAft>
                <a:spcPts val="0"/>
              </a:spcAft>
              <a:buClr>
                <a:schemeClr val="dk1"/>
              </a:buClr>
              <a:buSzPts val="2000"/>
              <a:buFont typeface="Arial"/>
              <a:buChar char="•"/>
            </a:pPr>
            <a:r>
              <a:rPr lang="en-NZ" sz="2000" b="0" i="0" u="none" strike="noStrike" cap="none">
                <a:solidFill>
                  <a:schemeClr val="dk1"/>
                </a:solidFill>
                <a:latin typeface="Calibri"/>
                <a:ea typeface="Calibri"/>
                <a:cs typeface="Calibri"/>
                <a:sym typeface="Calibri"/>
              </a:rPr>
              <a:t>Provide access to a full range of contemporary global knowledges, so that Maori can participate fully as citizens of the world.” (Ka Hikitia p.5)</a:t>
            </a:r>
            <a:endParaRPr sz="2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2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20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3700" b="0" i="0" u="none" strike="noStrike" cap="none">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3700"/>
              <a:buFont typeface="Arial"/>
              <a:buNone/>
            </a:pPr>
            <a:endParaRPr sz="37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55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5500" b="0" i="0" u="none" strike="noStrike" cap="none">
              <a:solidFill>
                <a:schemeClr val="dk1"/>
              </a:solidFill>
              <a:latin typeface="Arial"/>
              <a:ea typeface="Arial"/>
              <a:cs typeface="Arial"/>
              <a:sym typeface="Arial"/>
            </a:endParaRPr>
          </a:p>
        </p:txBody>
      </p:sp>
      <p:pic>
        <p:nvPicPr>
          <p:cNvPr id="168" name="Google Shape;168;p10" descr="face.jpg"/>
          <p:cNvPicPr preferRelativeResize="0"/>
          <p:nvPr/>
        </p:nvPicPr>
        <p:blipFill rotWithShape="1">
          <a:blip r:embed="rId3">
            <a:alphaModFix amt="18000"/>
          </a:blip>
          <a:srcRect/>
          <a:stretch/>
        </p:blipFill>
        <p:spPr>
          <a:xfrm>
            <a:off x="4702175" y="0"/>
            <a:ext cx="4441825" cy="6900863"/>
          </a:xfrm>
          <a:prstGeom prst="rect">
            <a:avLst/>
          </a:prstGeom>
          <a:blipFill rotWithShape="1">
            <a:blip r:embed="rId4">
              <a:alphaModFix amt="18000"/>
            </a:blip>
            <a:stretch>
              <a:fillRect/>
            </a:stretch>
          </a:blipFill>
          <a:ln>
            <a:noFill/>
          </a:ln>
        </p:spPr>
      </p:pic>
      <p:pic>
        <p:nvPicPr>
          <p:cNvPr id="169" name="Google Shape;169;p10" descr="Related image">
            <a:hlinkClick r:id="rId5"/>
          </p:cNvPr>
          <p:cNvPicPr preferRelativeResize="0"/>
          <p:nvPr/>
        </p:nvPicPr>
        <p:blipFill rotWithShape="1">
          <a:blip r:embed="rId6">
            <a:alphaModFix/>
          </a:blip>
          <a:srcRect/>
          <a:stretch/>
        </p:blipFill>
        <p:spPr>
          <a:xfrm>
            <a:off x="13673" y="274638"/>
            <a:ext cx="9189659" cy="6359244"/>
          </a:xfrm>
          <a:prstGeom prst="rect">
            <a:avLst/>
          </a:prstGeom>
          <a:noFill/>
          <a:ln>
            <a:noFill/>
          </a:ln>
        </p:spPr>
      </p:pic>
    </p:spTree>
  </p:cSld>
  <p:clrMapOvr>
    <a:masterClrMapping/>
  </p:clrMapOvr>
  <p:transition>
    <p:cut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11" descr="face.jpg"/>
          <p:cNvPicPr preferRelativeResize="0"/>
          <p:nvPr/>
        </p:nvPicPr>
        <p:blipFill rotWithShape="1">
          <a:blip r:embed="rId3">
            <a:alphaModFix amt="18000"/>
          </a:blip>
          <a:srcRect/>
          <a:stretch/>
        </p:blipFill>
        <p:spPr>
          <a:xfrm>
            <a:off x="4854575" y="0"/>
            <a:ext cx="4441825" cy="6900863"/>
          </a:xfrm>
          <a:prstGeom prst="rect">
            <a:avLst/>
          </a:prstGeom>
          <a:blipFill rotWithShape="1">
            <a:blip r:embed="rId4">
              <a:alphaModFix amt="18000"/>
            </a:blip>
            <a:stretch>
              <a:fillRect/>
            </a:stretch>
          </a:blipFill>
          <a:ln>
            <a:noFill/>
          </a:ln>
        </p:spPr>
      </p:pic>
      <p:sp>
        <p:nvSpPr>
          <p:cNvPr id="176" name="Google Shape;176;p11"/>
          <p:cNvSpPr txBox="1"/>
          <p:nvPr/>
        </p:nvSpPr>
        <p:spPr>
          <a:xfrm>
            <a:off x="2296648" y="137627"/>
            <a:ext cx="4291477"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p:txBody>
      </p:sp>
      <p:pic>
        <p:nvPicPr>
          <p:cNvPr id="177" name="Google Shape;177;p11" descr="Related image">
            <a:hlinkClick r:id="rId5"/>
          </p:cNvPr>
          <p:cNvPicPr preferRelativeResize="0"/>
          <p:nvPr/>
        </p:nvPicPr>
        <p:blipFill rotWithShape="1">
          <a:blip r:embed="rId6">
            <a:alphaModFix/>
          </a:blip>
          <a:srcRect/>
          <a:stretch/>
        </p:blipFill>
        <p:spPr>
          <a:xfrm>
            <a:off x="35634" y="1688837"/>
            <a:ext cx="6016150" cy="5074024"/>
          </a:xfrm>
          <a:prstGeom prst="rect">
            <a:avLst/>
          </a:prstGeom>
          <a:noFill/>
          <a:ln>
            <a:noFill/>
          </a:ln>
        </p:spPr>
      </p:pic>
      <p:pic>
        <p:nvPicPr>
          <p:cNvPr id="178" name="Google Shape;178;p11" descr="Image result for kelp storage muttonbirds maori">
            <a:hlinkClick r:id="rId7"/>
          </p:cNvPr>
          <p:cNvPicPr preferRelativeResize="0"/>
          <p:nvPr/>
        </p:nvPicPr>
        <p:blipFill rotWithShape="1">
          <a:blip r:embed="rId8">
            <a:alphaModFix/>
          </a:blip>
          <a:srcRect/>
          <a:stretch/>
        </p:blipFill>
        <p:spPr>
          <a:xfrm>
            <a:off x="3326650" y="43900"/>
            <a:ext cx="5839763" cy="3828853"/>
          </a:xfrm>
          <a:prstGeom prst="rect">
            <a:avLst/>
          </a:prstGeom>
          <a:noFill/>
          <a:ln>
            <a:noFill/>
          </a:ln>
        </p:spPr>
      </p:pic>
    </p:spTree>
  </p:cSld>
  <p:clrMapOvr>
    <a:masterClrMapping/>
  </p:clrMapOvr>
  <p:transition>
    <p:cut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2" descr="face.jpg"/>
          <p:cNvPicPr preferRelativeResize="0"/>
          <p:nvPr/>
        </p:nvPicPr>
        <p:blipFill rotWithShape="1">
          <a:blip r:embed="rId3">
            <a:alphaModFix amt="18000"/>
          </a:blip>
          <a:srcRect/>
          <a:stretch/>
        </p:blipFill>
        <p:spPr>
          <a:xfrm>
            <a:off x="4854575" y="0"/>
            <a:ext cx="4441825" cy="6900863"/>
          </a:xfrm>
          <a:prstGeom prst="rect">
            <a:avLst/>
          </a:prstGeom>
          <a:blipFill rotWithShape="1">
            <a:blip r:embed="rId4">
              <a:alphaModFix amt="18000"/>
            </a:blip>
            <a:stretch>
              <a:fillRect/>
            </a:stretch>
          </a:blipFill>
          <a:ln>
            <a:noFill/>
          </a:ln>
        </p:spPr>
      </p:pic>
      <p:sp>
        <p:nvSpPr>
          <p:cNvPr id="185" name="Google Shape;185;p12"/>
          <p:cNvSpPr txBox="1"/>
          <p:nvPr/>
        </p:nvSpPr>
        <p:spPr>
          <a:xfrm>
            <a:off x="2296648" y="137627"/>
            <a:ext cx="4291477"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p:txBody>
      </p:sp>
      <p:pic>
        <p:nvPicPr>
          <p:cNvPr id="186" name="Google Shape;186;p12" descr="Image result for alexander redoubt maori pa">
            <a:hlinkClick r:id="rId5"/>
          </p:cNvPr>
          <p:cNvPicPr preferRelativeResize="0"/>
          <p:nvPr/>
        </p:nvPicPr>
        <p:blipFill rotWithShape="1">
          <a:blip r:embed="rId6">
            <a:alphaModFix/>
          </a:blip>
          <a:srcRect/>
          <a:stretch/>
        </p:blipFill>
        <p:spPr>
          <a:xfrm>
            <a:off x="0" y="137627"/>
            <a:ext cx="9270160" cy="6263173"/>
          </a:xfrm>
          <a:prstGeom prst="rect">
            <a:avLst/>
          </a:prstGeom>
          <a:noFill/>
          <a:ln>
            <a:noFill/>
          </a:ln>
        </p:spPr>
      </p:pic>
    </p:spTree>
  </p:cSld>
  <p:clrMapOvr>
    <a:masterClrMapping/>
  </p:clrMapOvr>
  <p:transition>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3" descr="face.jpg"/>
          <p:cNvPicPr preferRelativeResize="0"/>
          <p:nvPr/>
        </p:nvPicPr>
        <p:blipFill rotWithShape="1">
          <a:blip r:embed="rId3">
            <a:alphaModFix amt="18000"/>
          </a:blip>
          <a:srcRect/>
          <a:stretch/>
        </p:blipFill>
        <p:spPr>
          <a:xfrm>
            <a:off x="4854575" y="0"/>
            <a:ext cx="4441825" cy="6900863"/>
          </a:xfrm>
          <a:prstGeom prst="rect">
            <a:avLst/>
          </a:prstGeom>
          <a:blipFill rotWithShape="1">
            <a:blip r:embed="rId4">
              <a:alphaModFix amt="18000"/>
            </a:blip>
            <a:stretch>
              <a:fillRect/>
            </a:stretch>
          </a:blipFill>
          <a:ln>
            <a:noFill/>
          </a:ln>
        </p:spPr>
      </p:pic>
      <p:sp>
        <p:nvSpPr>
          <p:cNvPr id="193" name="Google Shape;193;p13"/>
          <p:cNvSpPr txBox="1"/>
          <p:nvPr/>
        </p:nvSpPr>
        <p:spPr>
          <a:xfrm>
            <a:off x="2296648" y="137627"/>
            <a:ext cx="4291477"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p:txBody>
      </p:sp>
      <p:pic>
        <p:nvPicPr>
          <p:cNvPr id="194" name="Google Shape;194;p13" descr="Image result for alexander redoubt maori pa">
            <a:hlinkClick r:id="rId5"/>
          </p:cNvPr>
          <p:cNvPicPr preferRelativeResize="0"/>
          <p:nvPr/>
        </p:nvPicPr>
        <p:blipFill rotWithShape="1">
          <a:blip r:embed="rId6">
            <a:alphaModFix/>
          </a:blip>
          <a:srcRect/>
          <a:stretch/>
        </p:blipFill>
        <p:spPr>
          <a:xfrm>
            <a:off x="13208" y="1209464"/>
            <a:ext cx="8858355" cy="4006476"/>
          </a:xfrm>
          <a:prstGeom prst="rect">
            <a:avLst/>
          </a:prstGeom>
          <a:noFill/>
          <a:ln>
            <a:noFill/>
          </a:ln>
        </p:spPr>
      </p:pic>
      <p:sp>
        <p:nvSpPr>
          <p:cNvPr id="195" name="Google Shape;195;p13"/>
          <p:cNvSpPr txBox="1"/>
          <p:nvPr/>
        </p:nvSpPr>
        <p:spPr>
          <a:xfrm>
            <a:off x="1219199" y="319603"/>
            <a:ext cx="675938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4000" b="1" i="0" u="none" strike="noStrike" cap="none">
                <a:solidFill>
                  <a:schemeClr val="dk1"/>
                </a:solidFill>
                <a:latin typeface="Arial"/>
                <a:ea typeface="Arial"/>
                <a:cs typeface="Arial"/>
                <a:sym typeface="Arial"/>
              </a:rPr>
              <a:t>NOW								THEN</a:t>
            </a:r>
            <a:endParaRPr/>
          </a:p>
        </p:txBody>
      </p:sp>
    </p:spTree>
  </p:cSld>
  <p:clrMapOvr>
    <a:masterClrMapping/>
  </p:clrMapOvr>
  <p:transition>
    <p:cut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4" descr="face.jpg"/>
          <p:cNvPicPr preferRelativeResize="0"/>
          <p:nvPr/>
        </p:nvPicPr>
        <p:blipFill rotWithShape="1">
          <a:blip r:embed="rId3">
            <a:alphaModFix amt="18000"/>
          </a:blip>
          <a:srcRect/>
          <a:stretch/>
        </p:blipFill>
        <p:spPr>
          <a:xfrm>
            <a:off x="4854575" y="0"/>
            <a:ext cx="4441825" cy="6900863"/>
          </a:xfrm>
          <a:prstGeom prst="rect">
            <a:avLst/>
          </a:prstGeom>
          <a:blipFill rotWithShape="1">
            <a:blip r:embed="rId4">
              <a:alphaModFix amt="18000"/>
            </a:blip>
            <a:stretch>
              <a:fillRect/>
            </a:stretch>
          </a:blipFill>
          <a:ln>
            <a:noFill/>
          </a:ln>
        </p:spPr>
      </p:pic>
      <p:sp>
        <p:nvSpPr>
          <p:cNvPr id="202" name="Google Shape;20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NZ" sz="4000" b="1" u="sng">
                <a:solidFill>
                  <a:srgbClr val="66CCFF"/>
                </a:solidFill>
              </a:rPr>
              <a:t>National Priorities: </a:t>
            </a:r>
            <a:endParaRPr sz="4000">
              <a:solidFill>
                <a:srgbClr val="66CCFF"/>
              </a:solidFill>
            </a:endParaRPr>
          </a:p>
        </p:txBody>
      </p:sp>
      <p:sp>
        <p:nvSpPr>
          <p:cNvPr id="203" name="Google Shape;203;p14"/>
          <p:cNvSpPr txBox="1"/>
          <p:nvPr/>
        </p:nvSpPr>
        <p:spPr>
          <a:xfrm>
            <a:off x="457200" y="1172678"/>
            <a:ext cx="4397375" cy="50784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
        <p:nvSpPr>
          <p:cNvPr id="204" name="Google Shape;204;p14"/>
          <p:cNvSpPr txBox="1">
            <a:spLocks noGrp="1"/>
          </p:cNvSpPr>
          <p:nvPr>
            <p:ph type="body" idx="1"/>
          </p:nvPr>
        </p:nvSpPr>
        <p:spPr>
          <a:xfrm>
            <a:off x="457200" y="1752571"/>
            <a:ext cx="8229600" cy="449851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NZ" sz="2400"/>
              <a:t>Maori learners working with others to determine successful learning and educational pathways</a:t>
            </a:r>
            <a:endParaRPr/>
          </a:p>
          <a:p>
            <a:pPr marL="0" lvl="0" indent="0" algn="l" rtl="0">
              <a:spcBef>
                <a:spcPts val="480"/>
              </a:spcBef>
              <a:spcAft>
                <a:spcPts val="0"/>
              </a:spcAft>
              <a:buClr>
                <a:schemeClr val="dk1"/>
              </a:buClr>
              <a:buSzPts val="2400"/>
              <a:buNone/>
            </a:pPr>
            <a:endParaRPr sz="2400"/>
          </a:p>
          <a:p>
            <a:pPr marL="342900" lvl="0" indent="-342900" algn="l" rtl="0">
              <a:spcBef>
                <a:spcPts val="480"/>
              </a:spcBef>
              <a:spcAft>
                <a:spcPts val="0"/>
              </a:spcAft>
              <a:buClr>
                <a:schemeClr val="dk1"/>
              </a:buClr>
              <a:buSzPts val="2400"/>
              <a:buChar char="•"/>
            </a:pPr>
            <a:r>
              <a:rPr lang="en-NZ" sz="2400"/>
              <a:t>Maori learners excel and successfully realise their cultural distinctiveness and potential</a:t>
            </a:r>
            <a:endParaRPr/>
          </a:p>
          <a:p>
            <a:pPr marL="0" lvl="0" indent="0" algn="l" rtl="0">
              <a:spcBef>
                <a:spcPts val="480"/>
              </a:spcBef>
              <a:spcAft>
                <a:spcPts val="0"/>
              </a:spcAft>
              <a:buClr>
                <a:schemeClr val="dk1"/>
              </a:buClr>
              <a:buSzPts val="2400"/>
              <a:buNone/>
            </a:pPr>
            <a:endParaRPr sz="2400"/>
          </a:p>
          <a:p>
            <a:pPr marL="342900" lvl="0" indent="-342900" algn="l" rtl="0">
              <a:spcBef>
                <a:spcPts val="480"/>
              </a:spcBef>
              <a:spcAft>
                <a:spcPts val="0"/>
              </a:spcAft>
              <a:buClr>
                <a:schemeClr val="dk1"/>
              </a:buClr>
              <a:buSzPts val="2400"/>
              <a:buChar char="•"/>
            </a:pPr>
            <a:r>
              <a:rPr lang="en-NZ" sz="2400"/>
              <a:t>Maori learners successfully participating in and contributing to Te Ao Maori</a:t>
            </a:r>
            <a:endParaRPr sz="2400"/>
          </a:p>
        </p:txBody>
      </p:sp>
      <p:pic>
        <p:nvPicPr>
          <p:cNvPr id="205" name="Google Shape;205;p14" descr="Related image">
            <a:hlinkClick r:id="rId5"/>
          </p:cNvPr>
          <p:cNvPicPr preferRelativeResize="0"/>
          <p:nvPr/>
        </p:nvPicPr>
        <p:blipFill rotWithShape="1">
          <a:blip r:embed="rId6">
            <a:alphaModFix/>
          </a:blip>
          <a:srcRect/>
          <a:stretch/>
        </p:blipFill>
        <p:spPr>
          <a:xfrm>
            <a:off x="40053" y="385977"/>
            <a:ext cx="9103947" cy="6128907"/>
          </a:xfrm>
          <a:prstGeom prst="rect">
            <a:avLst/>
          </a:prstGeom>
          <a:noFill/>
          <a:ln>
            <a:noFill/>
          </a:ln>
        </p:spPr>
      </p:pic>
    </p:spTree>
  </p:cSld>
  <p:clrMapOvr>
    <a:masterClrMapping/>
  </p:clrMapOvr>
  <p:transition>
    <p:cut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5" descr="face.jpg"/>
          <p:cNvPicPr preferRelativeResize="0"/>
          <p:nvPr/>
        </p:nvPicPr>
        <p:blipFill rotWithShape="1">
          <a:blip r:embed="rId3">
            <a:alphaModFix amt="18000"/>
          </a:blip>
          <a:srcRect/>
          <a:stretch/>
        </p:blipFill>
        <p:spPr>
          <a:xfrm>
            <a:off x="4854575" y="0"/>
            <a:ext cx="4441825" cy="6900863"/>
          </a:xfrm>
          <a:prstGeom prst="rect">
            <a:avLst/>
          </a:prstGeom>
          <a:blipFill rotWithShape="1">
            <a:blip r:embed="rId4">
              <a:alphaModFix amt="18000"/>
            </a:blip>
            <a:stretch>
              <a:fillRect/>
            </a:stretch>
          </a:blipFill>
          <a:ln>
            <a:noFill/>
          </a:ln>
        </p:spPr>
      </p:pic>
      <p:sp>
        <p:nvSpPr>
          <p:cNvPr id="212" name="Google Shape;212;p15"/>
          <p:cNvSpPr/>
          <p:nvPr/>
        </p:nvSpPr>
        <p:spPr>
          <a:xfrm>
            <a:off x="699247" y="1730795"/>
            <a:ext cx="4643717" cy="4207137"/>
          </a:xfrm>
          <a:prstGeom prst="donut">
            <a:avLst>
              <a:gd name="adj" fmla="val 3018"/>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13" name="Google Shape;213;p15"/>
          <p:cNvSpPr/>
          <p:nvPr/>
        </p:nvSpPr>
        <p:spPr>
          <a:xfrm>
            <a:off x="3792070" y="1730795"/>
            <a:ext cx="4643717" cy="4207137"/>
          </a:xfrm>
          <a:prstGeom prst="donut">
            <a:avLst>
              <a:gd name="adj" fmla="val 3018"/>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14" name="Google Shape;21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NZ"/>
              <a:t>My whānau roles compared to whānau who lived on a Pā</a:t>
            </a:r>
            <a:endParaRPr/>
          </a:p>
        </p:txBody>
      </p:sp>
      <p:sp>
        <p:nvSpPr>
          <p:cNvPr id="215" name="Google Shape;215;p15"/>
          <p:cNvSpPr txBox="1"/>
          <p:nvPr/>
        </p:nvSpPr>
        <p:spPr>
          <a:xfrm>
            <a:off x="5595690" y="2061882"/>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6" name="Google Shape;216;p15"/>
          <p:cNvSpPr txBox="1"/>
          <p:nvPr/>
        </p:nvSpPr>
        <p:spPr>
          <a:xfrm>
            <a:off x="2301231" y="2061882"/>
            <a:ext cx="1364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800">
                <a:solidFill>
                  <a:schemeClr val="dk1"/>
                </a:solidFill>
                <a:latin typeface="Arial"/>
                <a:ea typeface="Arial"/>
                <a:cs typeface="Arial"/>
                <a:sym typeface="Arial"/>
              </a:rPr>
              <a:t>My whānau</a:t>
            </a:r>
            <a:endParaRPr sz="1800">
              <a:solidFill>
                <a:schemeClr val="dk1"/>
              </a:solidFill>
              <a:latin typeface="Arial"/>
              <a:ea typeface="Arial"/>
              <a:cs typeface="Arial"/>
              <a:sym typeface="Arial"/>
            </a:endParaRPr>
          </a:p>
        </p:txBody>
      </p:sp>
      <p:sp>
        <p:nvSpPr>
          <p:cNvPr id="217" name="Google Shape;217;p15"/>
          <p:cNvSpPr/>
          <p:nvPr/>
        </p:nvSpPr>
        <p:spPr>
          <a:xfrm>
            <a:off x="5267691" y="2087432"/>
            <a:ext cx="19030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800">
                <a:solidFill>
                  <a:schemeClr val="dk1"/>
                </a:solidFill>
                <a:latin typeface="Arial"/>
                <a:ea typeface="Arial"/>
                <a:cs typeface="Arial"/>
                <a:sym typeface="Arial"/>
              </a:rPr>
              <a:t>Whānau on a Pā</a:t>
            </a:r>
            <a:endParaRPr sz="1800">
              <a:solidFill>
                <a:schemeClr val="dk1"/>
              </a:solidFill>
              <a:latin typeface="Arial"/>
              <a:ea typeface="Arial"/>
              <a:cs typeface="Arial"/>
              <a:sym typeface="Arial"/>
            </a:endParaRPr>
          </a:p>
        </p:txBody>
      </p:sp>
      <p:sp>
        <p:nvSpPr>
          <p:cNvPr id="218" name="Google Shape;218;p15"/>
          <p:cNvSpPr txBox="1"/>
          <p:nvPr/>
        </p:nvSpPr>
        <p:spPr>
          <a:xfrm>
            <a:off x="3861209" y="5568600"/>
            <a:ext cx="12618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NZ" sz="1800">
                <a:solidFill>
                  <a:schemeClr val="dk1"/>
                </a:solidFill>
                <a:latin typeface="Arial"/>
                <a:ea typeface="Arial"/>
                <a:cs typeface="Arial"/>
                <a:sym typeface="Arial"/>
              </a:rPr>
              <a:t>similarities</a:t>
            </a:r>
            <a:endParaRPr/>
          </a:p>
        </p:txBody>
      </p:sp>
    </p:spTree>
  </p:cSld>
  <p:clrMapOvr>
    <a:masterClrMapping/>
  </p:clrMapOvr>
  <p:transition>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face.jpg"/>
          <p:cNvPicPr preferRelativeResize="0"/>
          <p:nvPr/>
        </p:nvPicPr>
        <p:blipFill rotWithShape="1">
          <a:blip r:embed="rId3">
            <a:alphaModFix amt="18000"/>
          </a:blip>
          <a:srcRect/>
          <a:stretch/>
        </p:blipFill>
        <p:spPr>
          <a:xfrm>
            <a:off x="4854575" y="0"/>
            <a:ext cx="4441825" cy="6900863"/>
          </a:xfrm>
          <a:prstGeom prst="rect">
            <a:avLst/>
          </a:prstGeom>
          <a:blipFill rotWithShape="1">
            <a:blip r:embed="rId4">
              <a:alphaModFix amt="18000"/>
            </a:blip>
            <a:stretch>
              <a:fillRect/>
            </a:stretch>
          </a:blipFill>
          <a:ln>
            <a:noFill/>
          </a:ln>
        </p:spPr>
      </p:pic>
      <p:sp>
        <p:nvSpPr>
          <p:cNvPr id="96" name="Google Shape;9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b="1">
              <a:solidFill>
                <a:srgbClr val="66CCFF"/>
              </a:solidFill>
              <a:latin typeface="Calibri"/>
              <a:ea typeface="Calibri"/>
              <a:cs typeface="Calibri"/>
              <a:sym typeface="Calibri"/>
            </a:endParaRPr>
          </a:p>
        </p:txBody>
      </p:sp>
      <p:sp>
        <p:nvSpPr>
          <p:cNvPr id="97" name="Google Shape;97;p2"/>
          <p:cNvSpPr txBox="1"/>
          <p:nvPr/>
        </p:nvSpPr>
        <p:spPr>
          <a:xfrm>
            <a:off x="457200" y="1172678"/>
            <a:ext cx="4397375" cy="50784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p:txBody>
      </p:sp>
      <p:sp>
        <p:nvSpPr>
          <p:cNvPr id="98" name="Google Shape;98;p2"/>
          <p:cNvSpPr txBox="1">
            <a:spLocks noGrp="1"/>
          </p:cNvSpPr>
          <p:nvPr>
            <p:ph type="body" idx="1"/>
          </p:nvPr>
        </p:nvSpPr>
        <p:spPr>
          <a:xfrm>
            <a:off x="457200" y="1500923"/>
            <a:ext cx="8229600" cy="412732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NZ" b="1"/>
              <a:t>Ngatea Primary School Intentions for PLD…</a:t>
            </a:r>
            <a:endParaRPr b="1"/>
          </a:p>
          <a:p>
            <a:pPr marL="0" lvl="0" indent="0" algn="l" rtl="0">
              <a:spcBef>
                <a:spcPts val="480"/>
              </a:spcBef>
              <a:spcAft>
                <a:spcPts val="0"/>
              </a:spcAft>
              <a:buClr>
                <a:schemeClr val="dk1"/>
              </a:buClr>
              <a:buSzPts val="2400"/>
              <a:buNone/>
            </a:pPr>
            <a:r>
              <a:rPr lang="en-NZ" sz="2400"/>
              <a:t>The story behind our achievement data reveals to us that the way that we are teaching (pedagogy), our Māori and Pasifika needs to be evaluated and redeveloped so that our pedagogy is more culturally responsive in nature.  Furthermore, we need to redevelop how we are teaching literacy and numeracy programmes and consider how these might be integrated and more context based in order to enhance the engagement of our priority learners.</a:t>
            </a:r>
            <a:endParaRPr/>
          </a:p>
          <a:p>
            <a:pPr marL="0" lvl="0" indent="0" algn="l" rtl="0">
              <a:spcBef>
                <a:spcPts val="440"/>
              </a:spcBef>
              <a:spcAft>
                <a:spcPts val="0"/>
              </a:spcAft>
              <a:buClr>
                <a:schemeClr val="dk1"/>
              </a:buClr>
              <a:buSzPts val="2200"/>
              <a:buNone/>
            </a:pPr>
            <a:endParaRPr sz="2200"/>
          </a:p>
        </p:txBody>
      </p:sp>
      <p:pic>
        <p:nvPicPr>
          <p:cNvPr id="99" name="Google Shape;99;p2" descr="http://www.maoritelevision.com/sites/default/files/styles/video_player_placeholder_image/public/news_article/parihaka.jpg?itok=fNf1Ny3n"/>
          <p:cNvPicPr preferRelativeResize="0"/>
          <p:nvPr/>
        </p:nvPicPr>
        <p:blipFill rotWithShape="1">
          <a:blip r:embed="rId5">
            <a:alphaModFix/>
          </a:blip>
          <a:srcRect/>
          <a:stretch/>
        </p:blipFill>
        <p:spPr>
          <a:xfrm>
            <a:off x="0" y="1"/>
            <a:ext cx="9144000" cy="6002338"/>
          </a:xfrm>
          <a:prstGeom prst="rect">
            <a:avLst/>
          </a:prstGeom>
          <a:noFill/>
          <a:ln>
            <a:noFill/>
          </a:ln>
        </p:spPr>
      </p:pic>
    </p:spTree>
  </p:cSld>
  <p:clrMapOvr>
    <a:masterClrMapping/>
  </p:clrMapOvr>
  <p:transition>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descr="Related image">
            <a:hlinkClick r:id="rId3"/>
          </p:cNvPr>
          <p:cNvPicPr preferRelativeResize="0"/>
          <p:nvPr/>
        </p:nvPicPr>
        <p:blipFill rotWithShape="1">
          <a:blip r:embed="rId4">
            <a:alphaModFix/>
          </a:blip>
          <a:srcRect/>
          <a:stretch/>
        </p:blipFill>
        <p:spPr>
          <a:xfrm>
            <a:off x="228599" y="171449"/>
            <a:ext cx="8736105" cy="6552079"/>
          </a:xfrm>
          <a:prstGeom prst="rect">
            <a:avLst/>
          </a:prstGeom>
          <a:noFill/>
          <a:ln>
            <a:noFill/>
          </a:ln>
        </p:spPr>
      </p:pic>
    </p:spTree>
  </p:cSld>
  <p:clrMapOvr>
    <a:masterClrMapping/>
  </p:clrMapOvr>
  <p:transition>
    <p:cut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descr="face.jpg"/>
          <p:cNvPicPr preferRelativeResize="0"/>
          <p:nvPr/>
        </p:nvPicPr>
        <p:blipFill rotWithShape="1">
          <a:blip r:embed="rId3">
            <a:alphaModFix amt="18000"/>
          </a:blip>
          <a:srcRect/>
          <a:stretch/>
        </p:blipFill>
        <p:spPr>
          <a:xfrm>
            <a:off x="4854575" y="0"/>
            <a:ext cx="4441825" cy="6900863"/>
          </a:xfrm>
          <a:prstGeom prst="rect">
            <a:avLst/>
          </a:prstGeom>
          <a:blipFill rotWithShape="1">
            <a:blip r:embed="rId4">
              <a:alphaModFix amt="18000"/>
            </a:blip>
            <a:stretch>
              <a:fillRect/>
            </a:stretch>
          </a:blipFill>
          <a:ln>
            <a:noFill/>
          </a:ln>
        </p:spPr>
      </p:pic>
      <p:sp>
        <p:nvSpPr>
          <p:cNvPr id="112" name="Google Shape;11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NZ" sz="4000" b="1">
                <a:solidFill>
                  <a:srgbClr val="66CCFF"/>
                </a:solidFill>
                <a:latin typeface="Calibri"/>
                <a:ea typeface="Calibri"/>
                <a:cs typeface="Calibri"/>
                <a:sym typeface="Calibri"/>
              </a:rPr>
              <a:t>He Kōrero Whakataki - Introduction</a:t>
            </a:r>
            <a:endParaRPr/>
          </a:p>
        </p:txBody>
      </p:sp>
      <p:sp>
        <p:nvSpPr>
          <p:cNvPr id="113" name="Google Shape;113;p4"/>
          <p:cNvSpPr txBox="1"/>
          <p:nvPr/>
        </p:nvSpPr>
        <p:spPr>
          <a:xfrm>
            <a:off x="76396" y="366127"/>
            <a:ext cx="5169969"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p:txBody>
      </p:sp>
      <p:sp>
        <p:nvSpPr>
          <p:cNvPr id="114" name="Google Shape;114;p4"/>
          <p:cNvSpPr/>
          <p:nvPr/>
        </p:nvSpPr>
        <p:spPr>
          <a:xfrm>
            <a:off x="-4538663" y="-92075"/>
            <a:ext cx="7429500" cy="0"/>
          </a:xfrm>
          <a:prstGeom prst="rect">
            <a:avLst/>
          </a:prstGeom>
          <a:solidFill>
            <a:srgbClr val="F9F7F4"/>
          </a:solidFill>
          <a:ln>
            <a:noFill/>
          </a:ln>
        </p:spPr>
        <p:txBody>
          <a:bodyPr spcFirstLastPara="1" wrap="square" lIns="91425" tIns="0" rIns="158700" bIns="0" anchor="ctr" anchorCtr="0">
            <a:spAutoFit/>
          </a:bodyPr>
          <a:lstStyle/>
          <a:p>
            <a:pPr marL="0" marR="0" lvl="0" indent="0" algn="ctr" rtl="0">
              <a:lnSpc>
                <a:spcPct val="100000"/>
              </a:lnSpc>
              <a:spcBef>
                <a:spcPts val="0"/>
              </a:spcBef>
              <a:spcAft>
                <a:spcPts val="0"/>
              </a:spcAft>
              <a:buClr>
                <a:srgbClr val="997B67"/>
              </a:buClr>
              <a:buSzPts val="1200"/>
              <a:buFont typeface="Helvetica Neue"/>
              <a:buNone/>
            </a:pPr>
            <a:r>
              <a:rPr lang="en-NZ" sz="1200" b="1" i="0" u="sng" strike="noStrike" cap="none">
                <a:solidFill>
                  <a:srgbClr val="997B67"/>
                </a:solidFill>
                <a:latin typeface="Helvetica Neue"/>
                <a:ea typeface="Helvetica Neue"/>
                <a:cs typeface="Helvetica Neue"/>
                <a:sym typeface="Helvetica Neue"/>
                <a:hlinkClick r:id="rId5"/>
              </a:rPr>
              <a:t/>
            </a:r>
            <a:br>
              <a:rPr lang="en-NZ" sz="1200" b="1" i="0" u="sng" strike="noStrike" cap="none">
                <a:solidFill>
                  <a:srgbClr val="997B67"/>
                </a:solidFill>
                <a:latin typeface="Helvetica Neue"/>
                <a:ea typeface="Helvetica Neue"/>
                <a:cs typeface="Helvetica Neue"/>
                <a:sym typeface="Helvetica Neue"/>
                <a:hlinkClick r:id="rId5"/>
              </a:rPr>
            </a:br>
            <a:r>
              <a:rPr lang="en-NZ" sz="1200" b="1" i="0" u="sng" strike="noStrike" cap="none">
                <a:solidFill>
                  <a:srgbClr val="997B67"/>
                </a:solidFill>
                <a:latin typeface="Helvetica Neue"/>
                <a:ea typeface="Helvetica Neue"/>
                <a:cs typeface="Helvetica Neue"/>
                <a:sym typeface="Helvetica Neue"/>
                <a:hlinkClick r:id="rId5"/>
              </a:rPr>
              <a:t>Next</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333333"/>
              </a:buClr>
              <a:buSzPts val="1200"/>
              <a:buFont typeface="Helvetica Neue"/>
              <a:buNone/>
            </a:pPr>
            <a:r>
              <a:rPr lang="en-NZ" sz="1200" b="0" i="0" u="none" strike="noStrike" cap="none">
                <a:solidFill>
                  <a:srgbClr val="333333"/>
                </a:solidFill>
                <a:latin typeface="Helvetica Neue"/>
                <a:ea typeface="Helvetica Neue"/>
                <a:cs typeface="Helvetica Neue"/>
                <a:sym typeface="Helvetica Neue"/>
              </a:rPr>
              <a:t>  </a:t>
            </a:r>
            <a:endParaRPr sz="27900" b="0" i="0" u="none" strike="noStrike" cap="none">
              <a:solidFill>
                <a:srgbClr val="333333"/>
              </a:solidFill>
              <a:latin typeface="Helvetica Neue"/>
              <a:ea typeface="Helvetica Neue"/>
              <a:cs typeface="Helvetica Neue"/>
              <a:sym typeface="Helvetica Neue"/>
            </a:endParaRPr>
          </a:p>
        </p:txBody>
      </p:sp>
      <p:pic>
        <p:nvPicPr>
          <p:cNvPr id="115" name="Google Shape;115;p4" descr="Image result for maori pa">
            <a:hlinkClick r:id="rId6"/>
          </p:cNvPr>
          <p:cNvPicPr preferRelativeResize="0"/>
          <p:nvPr/>
        </p:nvPicPr>
        <p:blipFill rotWithShape="1">
          <a:blip r:embed="rId7">
            <a:alphaModFix/>
          </a:blip>
          <a:srcRect/>
          <a:stretch/>
        </p:blipFill>
        <p:spPr>
          <a:xfrm>
            <a:off x="76397" y="0"/>
            <a:ext cx="9070636" cy="6858000"/>
          </a:xfrm>
          <a:prstGeom prst="rect">
            <a:avLst/>
          </a:prstGeom>
          <a:noFill/>
          <a:ln>
            <a:noFill/>
          </a:ln>
        </p:spPr>
      </p:pic>
    </p:spTree>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face.jpg"/>
          <p:cNvPicPr preferRelativeResize="0"/>
          <p:nvPr/>
        </p:nvPicPr>
        <p:blipFill rotWithShape="1">
          <a:blip r:embed="rId3">
            <a:alphaModFix amt="18000"/>
          </a:blip>
          <a:srcRect/>
          <a:stretch/>
        </p:blipFill>
        <p:spPr>
          <a:xfrm>
            <a:off x="4854575" y="0"/>
            <a:ext cx="4441825" cy="6900863"/>
          </a:xfrm>
          <a:prstGeom prst="rect">
            <a:avLst/>
          </a:prstGeom>
          <a:blipFill rotWithShape="1">
            <a:blip r:embed="rId4">
              <a:alphaModFix amt="18000"/>
            </a:blip>
            <a:stretch>
              <a:fillRect/>
            </a:stretch>
          </a:blipFill>
          <a:ln>
            <a:noFill/>
          </a:ln>
        </p:spPr>
      </p:pic>
      <p:sp>
        <p:nvSpPr>
          <p:cNvPr id="122" name="Google Shape;12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NZ" sz="4000" b="1">
                <a:solidFill>
                  <a:srgbClr val="66CCFF"/>
                </a:solidFill>
                <a:latin typeface="Calibri"/>
                <a:ea typeface="Calibri"/>
                <a:cs typeface="Calibri"/>
                <a:sym typeface="Calibri"/>
              </a:rPr>
              <a:t>He Kōrero Whakataki - Introduction</a:t>
            </a:r>
            <a:endParaRPr/>
          </a:p>
        </p:txBody>
      </p:sp>
      <p:sp>
        <p:nvSpPr>
          <p:cNvPr id="123" name="Google Shape;123;p5"/>
          <p:cNvSpPr txBox="1"/>
          <p:nvPr/>
        </p:nvSpPr>
        <p:spPr>
          <a:xfrm>
            <a:off x="76396" y="366127"/>
            <a:ext cx="5169969"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p:txBody>
      </p:sp>
      <p:sp>
        <p:nvSpPr>
          <p:cNvPr id="124" name="Google Shape;124;p5"/>
          <p:cNvSpPr/>
          <p:nvPr/>
        </p:nvSpPr>
        <p:spPr>
          <a:xfrm>
            <a:off x="-4538663" y="-92075"/>
            <a:ext cx="7429500" cy="0"/>
          </a:xfrm>
          <a:prstGeom prst="rect">
            <a:avLst/>
          </a:prstGeom>
          <a:solidFill>
            <a:srgbClr val="F9F7F4"/>
          </a:solidFill>
          <a:ln>
            <a:noFill/>
          </a:ln>
        </p:spPr>
        <p:txBody>
          <a:bodyPr spcFirstLastPara="1" wrap="square" lIns="91425" tIns="0" rIns="158700" bIns="0" anchor="ctr" anchorCtr="0">
            <a:spAutoFit/>
          </a:bodyPr>
          <a:lstStyle/>
          <a:p>
            <a:pPr marL="0" marR="0" lvl="0" indent="0" algn="ctr" rtl="0">
              <a:lnSpc>
                <a:spcPct val="100000"/>
              </a:lnSpc>
              <a:spcBef>
                <a:spcPts val="0"/>
              </a:spcBef>
              <a:spcAft>
                <a:spcPts val="0"/>
              </a:spcAft>
              <a:buClr>
                <a:srgbClr val="997B67"/>
              </a:buClr>
              <a:buSzPts val="1200"/>
              <a:buFont typeface="Helvetica Neue"/>
              <a:buNone/>
            </a:pPr>
            <a:r>
              <a:rPr lang="en-NZ" sz="1200" b="1" i="0" u="sng" strike="noStrike" cap="none">
                <a:solidFill>
                  <a:srgbClr val="997B67"/>
                </a:solidFill>
                <a:latin typeface="Helvetica Neue"/>
                <a:ea typeface="Helvetica Neue"/>
                <a:cs typeface="Helvetica Neue"/>
                <a:sym typeface="Helvetica Neue"/>
                <a:hlinkClick r:id="rId5"/>
              </a:rPr>
              <a:t/>
            </a:r>
            <a:br>
              <a:rPr lang="en-NZ" sz="1200" b="1" i="0" u="sng" strike="noStrike" cap="none">
                <a:solidFill>
                  <a:srgbClr val="997B67"/>
                </a:solidFill>
                <a:latin typeface="Helvetica Neue"/>
                <a:ea typeface="Helvetica Neue"/>
                <a:cs typeface="Helvetica Neue"/>
                <a:sym typeface="Helvetica Neue"/>
                <a:hlinkClick r:id="rId5"/>
              </a:rPr>
            </a:br>
            <a:r>
              <a:rPr lang="en-NZ" sz="1200" b="1" i="0" u="sng" strike="noStrike" cap="none">
                <a:solidFill>
                  <a:srgbClr val="997B67"/>
                </a:solidFill>
                <a:latin typeface="Helvetica Neue"/>
                <a:ea typeface="Helvetica Neue"/>
                <a:cs typeface="Helvetica Neue"/>
                <a:sym typeface="Helvetica Neue"/>
                <a:hlinkClick r:id="rId5"/>
              </a:rPr>
              <a:t>Next</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333333"/>
              </a:buClr>
              <a:buSzPts val="1200"/>
              <a:buFont typeface="Helvetica Neue"/>
              <a:buNone/>
            </a:pPr>
            <a:r>
              <a:rPr lang="en-NZ" sz="1200" b="0" i="0" u="none" strike="noStrike" cap="none">
                <a:solidFill>
                  <a:srgbClr val="333333"/>
                </a:solidFill>
                <a:latin typeface="Helvetica Neue"/>
                <a:ea typeface="Helvetica Neue"/>
                <a:cs typeface="Helvetica Neue"/>
                <a:sym typeface="Helvetica Neue"/>
              </a:rPr>
              <a:t>  </a:t>
            </a:r>
            <a:endParaRPr sz="27900" b="0" i="0" u="none" strike="noStrike" cap="none">
              <a:solidFill>
                <a:srgbClr val="333333"/>
              </a:solidFill>
              <a:latin typeface="Helvetica Neue"/>
              <a:ea typeface="Helvetica Neue"/>
              <a:cs typeface="Helvetica Neue"/>
              <a:sym typeface="Helvetica Neue"/>
            </a:endParaRPr>
          </a:p>
        </p:txBody>
      </p:sp>
      <p:pic>
        <p:nvPicPr>
          <p:cNvPr id="125" name="Google Shape;125;p5" descr="Image result for inside a maori whare pre european">
            <a:hlinkClick r:id="rId6"/>
          </p:cNvPr>
          <p:cNvPicPr preferRelativeResize="0"/>
          <p:nvPr/>
        </p:nvPicPr>
        <p:blipFill rotWithShape="1">
          <a:blip r:embed="rId7">
            <a:alphaModFix/>
          </a:blip>
          <a:srcRect/>
          <a:stretch/>
        </p:blipFill>
        <p:spPr>
          <a:xfrm>
            <a:off x="120751" y="274638"/>
            <a:ext cx="9290049" cy="6583362"/>
          </a:xfrm>
          <a:prstGeom prst="rect">
            <a:avLst/>
          </a:prstGeom>
          <a:noFill/>
          <a:ln>
            <a:noFill/>
          </a:ln>
        </p:spPr>
      </p:pic>
    </p:spTree>
  </p:cSld>
  <p:clrMapOvr>
    <a:masterClrMapping/>
  </p:clrMapOvr>
  <p:transition>
    <p:cut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descr="face.jpg"/>
          <p:cNvPicPr preferRelativeResize="0"/>
          <p:nvPr/>
        </p:nvPicPr>
        <p:blipFill rotWithShape="1">
          <a:blip r:embed="rId3">
            <a:alphaModFix amt="18000"/>
          </a:blip>
          <a:srcRect/>
          <a:stretch/>
        </p:blipFill>
        <p:spPr>
          <a:xfrm>
            <a:off x="4854575" y="0"/>
            <a:ext cx="4441825" cy="6900863"/>
          </a:xfrm>
          <a:prstGeom prst="rect">
            <a:avLst/>
          </a:prstGeom>
          <a:blipFill rotWithShape="1">
            <a:blip r:embed="rId4">
              <a:alphaModFix amt="18000"/>
            </a:blip>
            <a:stretch>
              <a:fillRect/>
            </a:stretch>
          </a:blipFill>
          <a:ln>
            <a:noFill/>
          </a:ln>
        </p:spPr>
      </p:pic>
      <p:sp>
        <p:nvSpPr>
          <p:cNvPr id="132" name="Google Shape;13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NZ" sz="4000" b="1" u="sng">
                <a:solidFill>
                  <a:srgbClr val="66CCFF"/>
                </a:solidFill>
              </a:rPr>
              <a:t>Kaupapa - Purpose</a:t>
            </a:r>
            <a:endParaRPr sz="4000">
              <a:solidFill>
                <a:srgbClr val="66CCFF"/>
              </a:solidFill>
            </a:endParaRPr>
          </a:p>
        </p:txBody>
      </p:sp>
      <p:sp>
        <p:nvSpPr>
          <p:cNvPr id="133" name="Google Shape;133;p6"/>
          <p:cNvSpPr txBox="1"/>
          <p:nvPr/>
        </p:nvSpPr>
        <p:spPr>
          <a:xfrm>
            <a:off x="457200" y="1172678"/>
            <a:ext cx="4397375" cy="50784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p:txBody>
      </p:sp>
      <p:sp>
        <p:nvSpPr>
          <p:cNvPr id="134" name="Google Shape;134;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135" name="Google Shape;135;p6" descr="Related image">
            <a:hlinkClick r:id="rId5"/>
          </p:cNvPr>
          <p:cNvPicPr preferRelativeResize="0"/>
          <p:nvPr/>
        </p:nvPicPr>
        <p:blipFill rotWithShape="1">
          <a:blip r:embed="rId6">
            <a:alphaModFix/>
          </a:blip>
          <a:srcRect/>
          <a:stretch/>
        </p:blipFill>
        <p:spPr>
          <a:xfrm>
            <a:off x="129119" y="274637"/>
            <a:ext cx="8931666" cy="6341315"/>
          </a:xfrm>
          <a:prstGeom prst="rect">
            <a:avLst/>
          </a:prstGeom>
          <a:noFill/>
          <a:ln>
            <a:noFill/>
          </a:ln>
        </p:spPr>
      </p:pic>
    </p:spTree>
  </p:cSld>
  <p:clrMapOvr>
    <a:masterClrMapping/>
  </p:clrMapOvr>
  <p:transition>
    <p:cut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000" b="1">
              <a:solidFill>
                <a:srgbClr val="66CCFF"/>
              </a:solidFill>
              <a:latin typeface="Calibri"/>
              <a:ea typeface="Calibri"/>
              <a:cs typeface="Calibri"/>
              <a:sym typeface="Calibri"/>
            </a:endParaRPr>
          </a:p>
        </p:txBody>
      </p:sp>
      <p:sp>
        <p:nvSpPr>
          <p:cNvPr id="142" name="Google Shape;142;p7"/>
          <p:cNvSpPr txBox="1">
            <a:spLocks noGrp="1"/>
          </p:cNvSpPr>
          <p:nvPr>
            <p:ph type="body" idx="1"/>
          </p:nvPr>
        </p:nvSpPr>
        <p:spPr>
          <a:xfrm>
            <a:off x="288851" y="1397223"/>
            <a:ext cx="8397949" cy="5145046"/>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2400"/>
              <a:buFont typeface="Arial"/>
              <a:buNone/>
            </a:pPr>
            <a:endParaRPr sz="2400" i="1"/>
          </a:p>
          <a:p>
            <a:pPr marL="342900" lvl="0" indent="-342900" algn="ctr" rtl="0">
              <a:spcBef>
                <a:spcPts val="520"/>
              </a:spcBef>
              <a:spcAft>
                <a:spcPts val="0"/>
              </a:spcAft>
              <a:buClr>
                <a:schemeClr val="dk1"/>
              </a:buClr>
              <a:buSzPts val="2600"/>
              <a:buFont typeface="Arial"/>
              <a:buNone/>
            </a:pPr>
            <a:r>
              <a:rPr lang="en-NZ" sz="2600" i="1"/>
              <a:t>At first I thought success was just the education thing. It is nice to have the grades but success to me is where my son is happy and knows who he is and where he comes from. It is not just about the grade it is about the person as well. Because if you are not really 100% in yourself, knowing who you are as a Maori then the rest doesn’t really matter.</a:t>
            </a:r>
            <a:endParaRPr sz="2600"/>
          </a:p>
          <a:p>
            <a:pPr marL="342900" lvl="0" indent="-342900" algn="ctr" rtl="0">
              <a:spcBef>
                <a:spcPts val="520"/>
              </a:spcBef>
              <a:spcAft>
                <a:spcPts val="0"/>
              </a:spcAft>
              <a:buClr>
                <a:schemeClr val="dk1"/>
              </a:buClr>
              <a:buSzPts val="2600"/>
              <a:buFont typeface="Arial"/>
              <a:buNone/>
            </a:pPr>
            <a:r>
              <a:rPr lang="en-NZ" sz="2600" i="1">
                <a:latin typeface="Calibri"/>
                <a:ea typeface="Calibri"/>
                <a:cs typeface="Calibri"/>
                <a:sym typeface="Calibri"/>
              </a:rPr>
              <a:t>(Tiriwa Marae, whanau member 1)</a:t>
            </a:r>
            <a:endParaRPr/>
          </a:p>
          <a:p>
            <a:pPr marL="342900" lvl="0" indent="-342900" algn="ctr" rtl="0">
              <a:spcBef>
                <a:spcPts val="480"/>
              </a:spcBef>
              <a:spcAft>
                <a:spcPts val="0"/>
              </a:spcAft>
              <a:buClr>
                <a:schemeClr val="dk1"/>
              </a:buClr>
              <a:buSzPts val="2400"/>
              <a:buFont typeface="Arial"/>
              <a:buNone/>
            </a:pPr>
            <a:endParaRPr sz="2400">
              <a:latin typeface="Calibri"/>
              <a:ea typeface="Calibri"/>
              <a:cs typeface="Calibri"/>
              <a:sym typeface="Calibri"/>
            </a:endParaRPr>
          </a:p>
          <a:p>
            <a:pPr marL="342900" lvl="0" indent="-139700" algn="l" rtl="0">
              <a:spcBef>
                <a:spcPts val="640"/>
              </a:spcBef>
              <a:spcAft>
                <a:spcPts val="0"/>
              </a:spcAft>
              <a:buClr>
                <a:schemeClr val="dk1"/>
              </a:buClr>
              <a:buSzPts val="3200"/>
              <a:buNone/>
            </a:pPr>
            <a:endParaRPr>
              <a:latin typeface="Calibri"/>
              <a:ea typeface="Calibri"/>
              <a:cs typeface="Calibri"/>
              <a:sym typeface="Calibri"/>
            </a:endParaRPr>
          </a:p>
        </p:txBody>
      </p:sp>
      <p:pic>
        <p:nvPicPr>
          <p:cNvPr id="143" name="Google Shape;143;p7" descr="Image result for maori pa food storage">
            <a:hlinkClick r:id="rId3"/>
          </p:cNvPr>
          <p:cNvPicPr preferRelativeResize="0"/>
          <p:nvPr/>
        </p:nvPicPr>
        <p:blipFill rotWithShape="1">
          <a:blip r:embed="rId4">
            <a:alphaModFix/>
          </a:blip>
          <a:srcRect/>
          <a:stretch/>
        </p:blipFill>
        <p:spPr>
          <a:xfrm>
            <a:off x="143435" y="274639"/>
            <a:ext cx="8683065" cy="6036514"/>
          </a:xfrm>
          <a:prstGeom prst="rect">
            <a:avLst/>
          </a:prstGeom>
          <a:noFill/>
          <a:ln>
            <a:noFill/>
          </a:ln>
        </p:spPr>
      </p:pic>
    </p:spTree>
  </p:cSld>
  <p:clrMapOvr>
    <a:masterClrMapping/>
  </p:clrMapOvr>
  <p:transition>
    <p:cut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NZ" sz="4000" b="1">
                <a:solidFill>
                  <a:srgbClr val="66CCFF"/>
                </a:solidFill>
                <a:latin typeface="Calibri"/>
                <a:ea typeface="Calibri"/>
                <a:cs typeface="Calibri"/>
                <a:sym typeface="Calibri"/>
              </a:rPr>
              <a:t>.</a:t>
            </a:r>
            <a:endParaRPr/>
          </a:p>
        </p:txBody>
      </p:sp>
      <p:pic>
        <p:nvPicPr>
          <p:cNvPr id="150" name="Google Shape;150;p8" descr="Image result for maori pa food storage">
            <a:hlinkClick r:id="rId3"/>
          </p:cNvPr>
          <p:cNvPicPr preferRelativeResize="0"/>
          <p:nvPr/>
        </p:nvPicPr>
        <p:blipFill rotWithShape="1">
          <a:blip r:embed="rId4">
            <a:alphaModFix/>
          </a:blip>
          <a:srcRect/>
          <a:stretch/>
        </p:blipFill>
        <p:spPr>
          <a:xfrm>
            <a:off x="405229" y="274638"/>
            <a:ext cx="8416041" cy="6371180"/>
          </a:xfrm>
          <a:prstGeom prst="rect">
            <a:avLst/>
          </a:prstGeom>
          <a:noFill/>
          <a:ln>
            <a:noFill/>
          </a:ln>
        </p:spPr>
      </p:pic>
    </p:spTree>
  </p:cSld>
  <p:clrMapOvr>
    <a:masterClrMapping/>
  </p:clrMapOvr>
  <p:transition>
    <p:cut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9" descr="face.jpg"/>
          <p:cNvPicPr preferRelativeResize="0"/>
          <p:nvPr/>
        </p:nvPicPr>
        <p:blipFill rotWithShape="1">
          <a:blip r:embed="rId3">
            <a:alphaModFix amt="18000"/>
          </a:blip>
          <a:srcRect/>
          <a:stretch/>
        </p:blipFill>
        <p:spPr>
          <a:xfrm>
            <a:off x="4854575" y="0"/>
            <a:ext cx="4441825" cy="6900863"/>
          </a:xfrm>
          <a:prstGeom prst="rect">
            <a:avLst/>
          </a:prstGeom>
          <a:blipFill rotWithShape="1">
            <a:blip r:embed="rId4">
              <a:alphaModFix amt="18000"/>
            </a:blip>
            <a:stretch>
              <a:fillRect/>
            </a:stretch>
          </a:blipFill>
          <a:ln>
            <a:noFill/>
          </a:ln>
        </p:spPr>
      </p:pic>
      <p:sp>
        <p:nvSpPr>
          <p:cNvPr id="157" name="Google Shape;157;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NZ" sz="4000" b="1">
                <a:solidFill>
                  <a:srgbClr val="66CCFF"/>
                </a:solidFill>
                <a:latin typeface="Calibri"/>
                <a:ea typeface="Calibri"/>
                <a:cs typeface="Calibri"/>
                <a:sym typeface="Calibri"/>
              </a:rPr>
              <a:t>So what does success as Māori look like according to Māori?</a:t>
            </a:r>
            <a:endParaRPr/>
          </a:p>
        </p:txBody>
      </p:sp>
      <p:sp>
        <p:nvSpPr>
          <p:cNvPr id="158" name="Google Shape;158;p9"/>
          <p:cNvSpPr txBox="1"/>
          <p:nvPr/>
        </p:nvSpPr>
        <p:spPr>
          <a:xfrm>
            <a:off x="-259094" y="749571"/>
            <a:ext cx="6025110"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3600" b="0" i="0" u="none" strike="noStrike" cap="none">
              <a:solidFill>
                <a:schemeClr val="dk1"/>
              </a:solidFill>
              <a:latin typeface="Arial"/>
              <a:ea typeface="Arial"/>
              <a:cs typeface="Arial"/>
              <a:sym typeface="Arial"/>
            </a:endParaRPr>
          </a:p>
        </p:txBody>
      </p:sp>
      <p:sp>
        <p:nvSpPr>
          <p:cNvPr id="159" name="Google Shape;159;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Arial"/>
              <a:buNone/>
            </a:pPr>
            <a:endParaRPr>
              <a:latin typeface="Calibri"/>
              <a:ea typeface="Calibri"/>
              <a:cs typeface="Calibri"/>
              <a:sym typeface="Calibri"/>
            </a:endParaRPr>
          </a:p>
          <a:p>
            <a:pPr marL="1143000" lvl="2" indent="-228600" algn="l" rtl="0">
              <a:spcBef>
                <a:spcPts val="480"/>
              </a:spcBef>
              <a:spcAft>
                <a:spcPts val="0"/>
              </a:spcAft>
              <a:buClr>
                <a:schemeClr val="dk1"/>
              </a:buClr>
              <a:buSzPts val="2400"/>
              <a:buChar char="•"/>
            </a:pPr>
            <a:r>
              <a:rPr lang="en-NZ"/>
              <a:t>Being happy, having a positive Māori identity</a:t>
            </a:r>
            <a:endParaRPr/>
          </a:p>
          <a:p>
            <a:pPr marL="1143000" lvl="2" indent="-228600" algn="l" rtl="0">
              <a:spcBef>
                <a:spcPts val="480"/>
              </a:spcBef>
              <a:spcAft>
                <a:spcPts val="0"/>
              </a:spcAft>
              <a:buClr>
                <a:schemeClr val="dk1"/>
              </a:buClr>
              <a:buSzPts val="2400"/>
              <a:buChar char="•"/>
            </a:pPr>
            <a:r>
              <a:rPr lang="en-NZ"/>
              <a:t>A strong sense of belonging to a collective identity</a:t>
            </a:r>
            <a:endParaRPr/>
          </a:p>
          <a:p>
            <a:pPr marL="1143000" lvl="2" indent="-228600" algn="l" rtl="0">
              <a:spcBef>
                <a:spcPts val="480"/>
              </a:spcBef>
              <a:spcAft>
                <a:spcPts val="0"/>
              </a:spcAft>
              <a:buClr>
                <a:schemeClr val="dk1"/>
              </a:buClr>
              <a:buSzPts val="2400"/>
              <a:buChar char="•"/>
            </a:pPr>
            <a:r>
              <a:rPr lang="en-NZ"/>
              <a:t>Social confidence in the Maori world and the Pakeha world</a:t>
            </a:r>
            <a:endParaRPr/>
          </a:p>
          <a:p>
            <a:pPr marL="1143000" lvl="2" indent="-228600" algn="l" rtl="0">
              <a:spcBef>
                <a:spcPts val="480"/>
              </a:spcBef>
              <a:spcAft>
                <a:spcPts val="0"/>
              </a:spcAft>
              <a:buClr>
                <a:schemeClr val="dk1"/>
              </a:buClr>
              <a:buSzPts val="2400"/>
              <a:buChar char="•"/>
            </a:pPr>
            <a:r>
              <a:rPr lang="en-NZ"/>
              <a:t>Academic and cultural participation</a:t>
            </a:r>
            <a:endParaRPr/>
          </a:p>
          <a:p>
            <a:pPr marL="1143000" lvl="2" indent="-228600" algn="l" rtl="0">
              <a:spcBef>
                <a:spcPts val="480"/>
              </a:spcBef>
              <a:spcAft>
                <a:spcPts val="0"/>
              </a:spcAft>
              <a:buClr>
                <a:schemeClr val="dk1"/>
              </a:buClr>
              <a:buSzPts val="2400"/>
              <a:buChar char="•"/>
            </a:pPr>
            <a:r>
              <a:rPr lang="en-NZ"/>
              <a:t>Retention</a:t>
            </a:r>
            <a:endParaRPr/>
          </a:p>
          <a:p>
            <a:pPr marL="342900" lvl="0" indent="-139700" algn="l" rtl="0">
              <a:spcBef>
                <a:spcPts val="640"/>
              </a:spcBef>
              <a:spcAft>
                <a:spcPts val="0"/>
              </a:spcAft>
              <a:buClr>
                <a:schemeClr val="dk1"/>
              </a:buClr>
              <a:buSzPts val="3200"/>
              <a:buNone/>
            </a:pPr>
            <a:endParaRPr>
              <a:latin typeface="Calibri"/>
              <a:ea typeface="Calibri"/>
              <a:cs typeface="Calibri"/>
              <a:sym typeface="Calibri"/>
            </a:endParaRPr>
          </a:p>
        </p:txBody>
      </p:sp>
      <p:pic>
        <p:nvPicPr>
          <p:cNvPr id="160" name="Google Shape;160;p9" descr="Related image">
            <a:hlinkClick r:id="rId5"/>
          </p:cNvPr>
          <p:cNvPicPr preferRelativeResize="0"/>
          <p:nvPr/>
        </p:nvPicPr>
        <p:blipFill rotWithShape="1">
          <a:blip r:embed="rId6">
            <a:alphaModFix/>
          </a:blip>
          <a:srcRect/>
          <a:stretch/>
        </p:blipFill>
        <p:spPr>
          <a:xfrm>
            <a:off x="286871" y="255142"/>
            <a:ext cx="8857129" cy="6560192"/>
          </a:xfrm>
          <a:prstGeom prst="rect">
            <a:avLst/>
          </a:prstGeom>
          <a:noFill/>
          <a:ln>
            <a:noFill/>
          </a:ln>
        </p:spPr>
      </p:pic>
    </p:spTree>
  </p:cSld>
  <p:clrMapOvr>
    <a:masterClrMapping/>
  </p:clrMapOvr>
  <p:transition>
    <p:cut thruBlk="1"/>
  </p:transition>
</p:sld>
</file>

<file path=ppt/theme/theme1.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1832</Words>
  <Application>Microsoft Office PowerPoint</Application>
  <PresentationFormat>On-screen Show (4:3)</PresentationFormat>
  <Paragraphs>229</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Helvetica Neue</vt:lpstr>
      <vt:lpstr>Arial</vt:lpstr>
      <vt:lpstr>Calibri</vt:lpstr>
      <vt:lpstr>Default Theme</vt:lpstr>
      <vt:lpstr>PowerPoint Presentation</vt:lpstr>
      <vt:lpstr>PowerPoint Presentation</vt:lpstr>
      <vt:lpstr>PowerPoint Presentation</vt:lpstr>
      <vt:lpstr>He Kōrero Whakataki - Introduction</vt:lpstr>
      <vt:lpstr>He Kōrero Whakataki - Introduction</vt:lpstr>
      <vt:lpstr>Kaupapa - Purpose</vt:lpstr>
      <vt:lpstr>PowerPoint Presentation</vt:lpstr>
      <vt:lpstr>.</vt:lpstr>
      <vt:lpstr>So what does success as Māori look like according to Māori?</vt:lpstr>
      <vt:lpstr>Māori success as Māori vs  Successful Māori</vt:lpstr>
      <vt:lpstr>PowerPoint Presentation</vt:lpstr>
      <vt:lpstr>PowerPoint Presentation</vt:lpstr>
      <vt:lpstr>PowerPoint Presentation</vt:lpstr>
      <vt:lpstr>National Priorities: </vt:lpstr>
      <vt:lpstr>My whānau roles compared to whānau who lived on a Pā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 Employee of</dc:creator>
  <cp:lastModifiedBy>Windows User</cp:lastModifiedBy>
  <cp:revision>1</cp:revision>
  <dcterms:created xsi:type="dcterms:W3CDTF">2013-01-28T08:31:12Z</dcterms:created>
  <dcterms:modified xsi:type="dcterms:W3CDTF">2020-03-24T07:24:01Z</dcterms:modified>
</cp:coreProperties>
</file>