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10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5143500" type="screen16x9"/>
  <p:notesSz cx="6858000" cy="9144000"/>
  <p:embeddedFontLst>
    <p:embeddedFont>
      <p:font typeface="Palatino Linotype" panose="02040502050505030304" pitchFamily="18" charset="0"/>
      <p:regular r:id="rId11"/>
      <p:bold r:id="rId12"/>
      <p:italic r:id="rId13"/>
      <p:boldItalic r:id="rId14"/>
    </p:embeddedFont>
    <p:embeddedFont>
      <p:font typeface="Century Gothic" panose="020B0502020202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835" y="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1.fntdata"/><Relationship Id="rId5" Type="http://schemas.openxmlformats.org/officeDocument/2006/relationships/slide" Target="slides/slide3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7d60c0096e_2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7d60c0096e_2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g7d60c0096e_2_80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7d60c0096e_2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1" name="Google Shape;141;g7d60c0096e_2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g7d60c0096e_2_88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7d60c0096e_2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8" name="Google Shape;148;g7d60c0096e_2_9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g7d60c0096e_2_94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7d60c0096e_2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4" name="Google Shape;154;g7d60c0096e_2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g7d60c0096e_2_99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7d60c0096e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0" name="Google Shape;160;g7d60c0096e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g7d60c0096e_0_9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7d60c0096e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g7d60c0096e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g7d60c0096e_0_14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7d60c0096e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7d60c0096e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g7d60c0096e_0_4:notes"/>
          <p:cNvSpPr txBox="1">
            <a:spLocks noGrp="1"/>
          </p:cNvSpPr>
          <p:nvPr>
            <p:ph type="sldNum" idx="12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0"/>
              <a:buFont typeface="Palatino Linotype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lvl="1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722313" y="1028700"/>
            <a:ext cx="7772400" cy="18788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Palatino Linotype"/>
              <a:buNone/>
              <a:defRPr sz="4800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722313" y="3051572"/>
            <a:ext cx="7772400" cy="848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7" name="Google Shape;77;p16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78" name="Google Shape;78;p16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 sz="24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o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2"/>
          </p:nvPr>
        </p:nvSpPr>
        <p:spPr>
          <a:xfrm>
            <a:off x="365760" y="1200150"/>
            <a:ext cx="4041648" cy="3394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2400" b="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4177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ctr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None/>
              <a:defRPr sz="2400" b="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8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8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3"/>
          </p:nvPr>
        </p:nvSpPr>
        <p:spPr>
          <a:xfrm>
            <a:off x="457200" y="1659636"/>
            <a:ext cx="4041648" cy="29352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4"/>
          </p:nvPr>
        </p:nvSpPr>
        <p:spPr>
          <a:xfrm>
            <a:off x="4672584" y="1659636"/>
            <a:ext cx="4041648" cy="29348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9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9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9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20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0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5907087" y="200025"/>
            <a:ext cx="3008313" cy="157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latino Linotype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719137" y="204788"/>
            <a:ext cx="4995863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Char char="o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o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7" name="Google Shape;107;p21"/>
          <p:cNvSpPr txBox="1">
            <a:spLocks noGrp="1"/>
          </p:cNvSpPr>
          <p:nvPr>
            <p:ph type="body" idx="2"/>
          </p:nvPr>
        </p:nvSpPr>
        <p:spPr>
          <a:xfrm>
            <a:off x="5907087" y="1828800"/>
            <a:ext cx="3008313" cy="2765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lnSpc>
                <a:spcPct val="125000"/>
              </a:lnSpc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8" name="Google Shape;108;p21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1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>
            <a:spLocks noGrp="1"/>
          </p:cNvSpPr>
          <p:nvPr>
            <p:ph type="title"/>
          </p:nvPr>
        </p:nvSpPr>
        <p:spPr>
          <a:xfrm>
            <a:off x="1679576" y="171450"/>
            <a:ext cx="5711824" cy="671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alatino Linotype"/>
              <a:buNone/>
              <a:defRPr sz="2800" b="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22"/>
          <p:cNvSpPr>
            <a:spLocks noGrp="1"/>
          </p:cNvSpPr>
          <p:nvPr>
            <p:ph type="pic" idx="2"/>
          </p:nvPr>
        </p:nvSpPr>
        <p:spPr>
          <a:xfrm>
            <a:off x="1508126" y="857250"/>
            <a:ext cx="6054724" cy="3405783"/>
          </a:xfrm>
          <a:prstGeom prst="rect">
            <a:avLst/>
          </a:prstGeom>
          <a:noFill/>
          <a:ln w="762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  <a:effectLst>
            <a:outerShdw blurRad="88900" dist="50800" dir="5400000" algn="ctr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7F7F7F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rgbClr val="7F7F7F"/>
              </a:buClr>
              <a:buSzPts val="2800"/>
              <a:buFont typeface="Courier New"/>
              <a:buNone/>
              <a:defRPr sz="28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Courier New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rgbClr val="7F7F7F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114" name="Google Shape;114;p22"/>
          <p:cNvSpPr txBox="1">
            <a:spLocks noGrp="1"/>
          </p:cNvSpPr>
          <p:nvPr>
            <p:ph type="body" idx="1"/>
          </p:nvPr>
        </p:nvSpPr>
        <p:spPr>
          <a:xfrm>
            <a:off x="1679576" y="4357688"/>
            <a:ext cx="5711824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ctr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rgbClr val="7F7F7F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rgbClr val="7F7F7F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rgbClr val="7F7F7F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5" name="Google Shape;115;p22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2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3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3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3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322222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o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rgbClr val="7F7F7F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24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8" name="Google Shape;128;p24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4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lvl="0" indent="0" algn="l">
              <a:spcBef>
                <a:spcPts val="0"/>
              </a:spcBef>
              <a:buNone/>
              <a:defRPr/>
            </a:lvl1pPr>
            <a:lvl2pPr marL="0" lvl="1" indent="0" algn="l">
              <a:spcBef>
                <a:spcPts val="0"/>
              </a:spcBef>
              <a:buNone/>
              <a:defRPr/>
            </a:lvl2pPr>
            <a:lvl3pPr marL="0" lvl="2" indent="0" algn="l">
              <a:spcBef>
                <a:spcPts val="0"/>
              </a:spcBef>
              <a:buNone/>
              <a:defRPr/>
            </a:lvl3pPr>
            <a:lvl4pPr marL="0" lvl="3" indent="0" algn="l">
              <a:spcBef>
                <a:spcPts val="0"/>
              </a:spcBef>
              <a:buNone/>
              <a:defRPr/>
            </a:lvl4pPr>
            <a:lvl5pPr marL="0" lvl="4" indent="0" algn="l">
              <a:spcBef>
                <a:spcPts val="0"/>
              </a:spcBef>
              <a:buNone/>
              <a:defRPr/>
            </a:lvl5pPr>
            <a:lvl6pPr marL="0" lvl="5" indent="0" algn="l">
              <a:spcBef>
                <a:spcPts val="0"/>
              </a:spcBef>
              <a:buNone/>
              <a:defRPr/>
            </a:lvl6pPr>
            <a:lvl7pPr marL="0" lvl="6" indent="0" algn="l">
              <a:spcBef>
                <a:spcPts val="0"/>
              </a:spcBef>
              <a:buNone/>
              <a:defRPr/>
            </a:lvl7pPr>
            <a:lvl8pPr marL="0" lvl="7" indent="0" algn="l">
              <a:spcBef>
                <a:spcPts val="0"/>
              </a:spcBef>
              <a:buNone/>
              <a:defRPr/>
            </a:lvl8pPr>
            <a:lvl9pPr marL="0" lvl="8" indent="0" algn="l">
              <a:spcBef>
                <a:spcPts val="0"/>
              </a:spcBef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lt1"/>
            </a:gs>
            <a:gs pos="50000">
              <a:schemeClr val="lt1"/>
            </a:gs>
            <a:gs pos="76000">
              <a:srgbClr val="F3F3F3"/>
            </a:gs>
            <a:gs pos="92000">
              <a:srgbClr val="D8D8D8"/>
            </a:gs>
            <a:gs pos="100000">
              <a:srgbClr val="D8D8D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ctr" rtl="0">
              <a:lnSpc>
                <a:spcPct val="107407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Font typeface="Palatino Linotype"/>
              <a:buNone/>
              <a:defRPr sz="5400" b="0" i="0" u="none" strike="noStrike" cap="none">
                <a:solidFill>
                  <a:schemeClr val="dk2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rgbClr val="7F7F7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Courier New"/>
              <a:buChar char="o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7F7F7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363347" y="4767263"/>
            <a:ext cx="2085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45700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659165" y="4767263"/>
            <a:ext cx="2847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543278" y="4767263"/>
            <a:ext cx="561975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7425" tIns="45700" rIns="45700" bIns="45700" anchor="ctr" anchorCtr="0">
            <a:noAutofit/>
          </a:bodyPr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6pPr>
            <a:lvl7pPr marL="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7pPr>
            <a:lvl8pPr marL="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8pPr>
            <a:lvl9pPr marL="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rgbClr val="7F7F7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nz/url?sa=i&amp;source=images&amp;cd=&amp;ved=2ahUKEwiY37fH0LznAhUhguYKHbnvDeIQjRx6BAgBEAQ&amp;url=https%3A%2F%2Fwww.theensign.co.nz%2Fcommunity%2Fcultural-festival-to-take-over-field%2F&amp;psig=AOvVaw1XF_hbbOkqOkyDfPf39wo4&amp;ust=1581068276347706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youtube.com/watch?v=IBsU1l3y0DM" TargetMode="Externa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source=images&amp;cd=&amp;ved=2ahUKEwj_-e3-1bznAhUz7HMBHYMPAQYQjRx6BAgBEAQ&amp;url=https%3A%2F%2Fwrite.co.nz%2Fte-reo-maori-the-advice-we-can-offer%2F&amp;psig=AOvVaw0XIKZoWVD5133TcUD_02lM&amp;ust=1581069624515697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ctrTitle"/>
          </p:nvPr>
        </p:nvSpPr>
        <p:spPr>
          <a:xfrm>
            <a:off x="685800" y="102203"/>
            <a:ext cx="7772400" cy="10941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A6617"/>
              </a:buClr>
              <a:buSzPts val="6000"/>
              <a:buFont typeface="Arial"/>
              <a:buNone/>
            </a:pPr>
            <a:r>
              <a:rPr lang="en" sz="6000" b="1">
                <a:solidFill>
                  <a:srgbClr val="4A6617"/>
                </a:solidFill>
                <a:latin typeface="Arial"/>
                <a:ea typeface="Arial"/>
                <a:cs typeface="Arial"/>
                <a:sym typeface="Arial"/>
              </a:rPr>
              <a:t>Waipipi Kapa Haka</a:t>
            </a:r>
            <a:endParaRPr sz="6000" b="1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" name="Google Shape;136;p25"/>
          <p:cNvSpPr txBox="1"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5000"/>
              <a:buNone/>
            </a:pPr>
            <a:r>
              <a:rPr lang="en" sz="5000" b="1">
                <a:solidFill>
                  <a:srgbClr val="C00000"/>
                </a:solidFill>
              </a:rPr>
              <a:t>E Minaka Ana</a:t>
            </a:r>
            <a:endParaRPr/>
          </a:p>
        </p:txBody>
      </p:sp>
      <p:pic>
        <p:nvPicPr>
          <p:cNvPr id="137" name="Google Shape;137;p25" descr="Image result for kids singing kapa haka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03748" y="1166251"/>
            <a:ext cx="3402378" cy="2548499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25"/>
          <p:cNvSpPr txBox="1"/>
          <p:nvPr/>
        </p:nvSpPr>
        <p:spPr>
          <a:xfrm>
            <a:off x="4854225" y="4543775"/>
            <a:ext cx="3000000" cy="4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chemeClr val="hlink"/>
                </a:solidFill>
                <a:hlinkClick r:id="rId5"/>
              </a:rPr>
              <a:t>https://www.youtube.com/watch?v=IBsU1l3y0DM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6"/>
          <p:cNvSpPr txBox="1"/>
          <p:nvPr/>
        </p:nvSpPr>
        <p:spPr>
          <a:xfrm>
            <a:off x="683568" y="1653648"/>
            <a:ext cx="8064896" cy="2377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i="0" u="none" strike="noStrike" cap="none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Kia kaha tātou ki te (HI!)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Kōrero Māori</a:t>
            </a:r>
            <a:r>
              <a:rPr lang="en" sz="30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Let’s be staunch in speaking te reo Māori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pic>
        <p:nvPicPr>
          <p:cNvPr id="145" name="Google Shape;145;p26" descr="Related image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436096" y="249492"/>
            <a:ext cx="2575173" cy="25751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7"/>
          <p:cNvSpPr txBox="1"/>
          <p:nvPr/>
        </p:nvSpPr>
        <p:spPr>
          <a:xfrm>
            <a:off x="683568" y="681540"/>
            <a:ext cx="8064896" cy="43165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 minaka ana</a:t>
            </a:r>
            <a:endParaRPr sz="2400" b="1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 minaka ana taku waha </a:t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 te kai a te rangatira, </a:t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Taku reo rangatira </a:t>
            </a:r>
            <a:endParaRPr sz="2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Taku reo rangatira</a:t>
            </a:r>
            <a:r>
              <a:rPr lang="en" sz="2400" b="1">
                <a:solidFill>
                  <a:srgbClr val="C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 </a:t>
            </a:r>
            <a:br>
              <a:rPr lang="en" sz="2400" b="1">
                <a:solidFill>
                  <a:srgbClr val="C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Taku kuru pounamu tuku iho</a:t>
            </a: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talk be like that of a leader, </a:t>
            </a:r>
            <a:b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noble language </a:t>
            </a:r>
            <a:b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precious inheritance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8"/>
          <p:cNvSpPr txBox="1"/>
          <p:nvPr/>
        </p:nvSpPr>
        <p:spPr>
          <a:xfrm>
            <a:off x="683568" y="681540"/>
            <a:ext cx="8064896" cy="46397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Mīharo kē ana</a:t>
            </a: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 sz="2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Mīharo kē ana</a:t>
            </a:r>
            <a:r>
              <a:rPr lang="en" sz="2400" b="1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 </a:t>
            </a: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 tōna pakari kia ora </a:t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Tē memeha</a:t>
            </a:r>
            <a:endParaRPr sz="2400" b="1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Tē memeha, te wairua </a:t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 te kōrero Māori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Astound me </a:t>
            </a:r>
            <a:b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your maturity by </a:t>
            </a:r>
            <a:b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evanescence, the spirit you show </a:t>
            </a:r>
            <a:b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 speaking Maori. 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/>
          <p:nvPr/>
        </p:nvSpPr>
        <p:spPr>
          <a:xfrm>
            <a:off x="683568" y="681540"/>
            <a:ext cx="8064900" cy="431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 minaka ana</a:t>
            </a:r>
            <a:endParaRPr sz="2400" b="1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 minaka ana taku waha </a:t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 te kai a te rangatira, </a:t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Taku reo rangatira </a:t>
            </a:r>
            <a:endParaRPr sz="2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Taku reo rangatira</a:t>
            </a:r>
            <a:r>
              <a:rPr lang="en" sz="2400" b="1">
                <a:solidFill>
                  <a:srgbClr val="C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 </a:t>
            </a:r>
            <a:br>
              <a:rPr lang="en" sz="2400" b="1">
                <a:solidFill>
                  <a:srgbClr val="C00000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</a:b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Taku kuru pounamu tuku iho</a:t>
            </a: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en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talk be like that of a leader, </a:t>
            </a:r>
            <a:b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noble language </a:t>
            </a:r>
            <a:b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precious inheritance</a:t>
            </a:r>
            <a:endParaRPr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0"/>
          <p:cNvSpPr txBox="1"/>
          <p:nvPr/>
        </p:nvSpPr>
        <p:spPr>
          <a:xfrm>
            <a:off x="683568" y="681540"/>
            <a:ext cx="8064900" cy="463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Mīharo kē ana</a:t>
            </a: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 sz="24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Mīharo kē ana</a:t>
            </a:r>
            <a:r>
              <a:rPr lang="en" sz="2400" b="1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rPr>
              <a:t> </a:t>
            </a: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 tōna pakari kia ora </a:t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rgbClr val="C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Tē memeha</a:t>
            </a:r>
            <a:endParaRPr sz="2400" b="1">
              <a:solidFill>
                <a:srgbClr val="C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Tē memeha, te wairua </a:t>
            </a:r>
            <a:b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24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 te kōrero Māori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 </a:t>
            </a:r>
            <a:endParaRPr sz="24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Astound me </a:t>
            </a:r>
            <a:b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with your maturity by </a:t>
            </a:r>
            <a:b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the evanescence, the spirit you show </a:t>
            </a:r>
            <a:b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12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 speaking Maori. </a:t>
            </a:r>
            <a:endParaRPr sz="12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1"/>
          <p:cNvSpPr txBox="1"/>
          <p:nvPr/>
        </p:nvSpPr>
        <p:spPr>
          <a:xfrm>
            <a:off x="1079104" y="1059582"/>
            <a:ext cx="8064900" cy="26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Kia kaha tātou </a:t>
            </a:r>
            <a:br>
              <a:rPr lang="en" sz="3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3200" b="1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Ki te (HI) kōrero Māori!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Let us be staunch</a:t>
            </a:r>
            <a:b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18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speaking Maori!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Executive">
      <a:dk1>
        <a:srgbClr val="000000"/>
      </a:dk1>
      <a:lt1>
        <a:srgbClr val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On-screen Show (16:9)</PresentationFormat>
  <Paragraphs>49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Palatino Linotype</vt:lpstr>
      <vt:lpstr>Courier New</vt:lpstr>
      <vt:lpstr>Arial</vt:lpstr>
      <vt:lpstr>Century Gothic</vt:lpstr>
      <vt:lpstr>Simple Light</vt:lpstr>
      <vt:lpstr>Executive</vt:lpstr>
      <vt:lpstr>Waipipi Kapa Haka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Waipipi Kapa Haka</dc:title>
  <dc:creator>Alison</dc:creator>
  <cp:lastModifiedBy>Windows User</cp:lastModifiedBy>
  <cp:revision>1</cp:revision>
  <dcterms:modified xsi:type="dcterms:W3CDTF">2020-03-24T07:17:30Z</dcterms:modified>
</cp:coreProperties>
</file>